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3"/>
  </p:notesMasterIdLst>
  <p:sldIdLst>
    <p:sldId id="294" r:id="rId2"/>
    <p:sldId id="274" r:id="rId3"/>
    <p:sldId id="278" r:id="rId4"/>
    <p:sldId id="280" r:id="rId5"/>
    <p:sldId id="296" r:id="rId6"/>
    <p:sldId id="321" r:id="rId7"/>
    <p:sldId id="323" r:id="rId8"/>
    <p:sldId id="276" r:id="rId9"/>
    <p:sldId id="365" r:id="rId10"/>
    <p:sldId id="291" r:id="rId11"/>
    <p:sldId id="298" r:id="rId12"/>
    <p:sldId id="303" r:id="rId13"/>
    <p:sldId id="305" r:id="rId14"/>
    <p:sldId id="307" r:id="rId15"/>
    <p:sldId id="309" r:id="rId16"/>
    <p:sldId id="311" r:id="rId17"/>
    <p:sldId id="319" r:id="rId18"/>
    <p:sldId id="286" r:id="rId19"/>
    <p:sldId id="287" r:id="rId20"/>
    <p:sldId id="289" r:id="rId21"/>
    <p:sldId id="343" r:id="rId22"/>
    <p:sldId id="259" r:id="rId23"/>
    <p:sldId id="315" r:id="rId24"/>
    <p:sldId id="260" r:id="rId25"/>
    <p:sldId id="352" r:id="rId26"/>
    <p:sldId id="350" r:id="rId27"/>
    <p:sldId id="349" r:id="rId28"/>
    <p:sldId id="327" r:id="rId29"/>
    <p:sldId id="347" r:id="rId30"/>
    <p:sldId id="273" r:id="rId31"/>
    <p:sldId id="320" r:id="rId32"/>
    <p:sldId id="341" r:id="rId33"/>
    <p:sldId id="342" r:id="rId34"/>
    <p:sldId id="367" r:id="rId35"/>
    <p:sldId id="272" r:id="rId36"/>
    <p:sldId id="354" r:id="rId37"/>
    <p:sldId id="261" r:id="rId38"/>
    <p:sldId id="329" r:id="rId39"/>
    <p:sldId id="331" r:id="rId40"/>
    <p:sldId id="344" r:id="rId41"/>
    <p:sldId id="333" r:id="rId42"/>
    <p:sldId id="337" r:id="rId43"/>
    <p:sldId id="338" r:id="rId44"/>
    <p:sldId id="339" r:id="rId45"/>
    <p:sldId id="363" r:id="rId46"/>
    <p:sldId id="340" r:id="rId47"/>
    <p:sldId id="348" r:id="rId48"/>
    <p:sldId id="265" r:id="rId49"/>
    <p:sldId id="355" r:id="rId50"/>
    <p:sldId id="335" r:id="rId51"/>
    <p:sldId id="267" r:id="rId52"/>
    <p:sldId id="268" r:id="rId53"/>
    <p:sldId id="271" r:id="rId54"/>
    <p:sldId id="299" r:id="rId55"/>
    <p:sldId id="357" r:id="rId56"/>
    <p:sldId id="358" r:id="rId57"/>
    <p:sldId id="359" r:id="rId58"/>
    <p:sldId id="360" r:id="rId59"/>
    <p:sldId id="364" r:id="rId60"/>
    <p:sldId id="361" r:id="rId61"/>
    <p:sldId id="300"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1398" autoAdjust="0"/>
  </p:normalViewPr>
  <p:slideViewPr>
    <p:cSldViewPr>
      <p:cViewPr>
        <p:scale>
          <a:sx n="80" d="100"/>
          <a:sy n="80" d="100"/>
        </p:scale>
        <p:origin x="-153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cat>
            <c:strRef>
              <c:f>Sheet1!$A$2:$A$4</c:f>
              <c:strCache>
                <c:ptCount val="3"/>
                <c:pt idx="0">
                  <c:v>GLASALI ZA USTAV </c:v>
                </c:pt>
                <c:pt idx="1">
                  <c:v>GLASALI PROTIV </c:v>
                </c:pt>
                <c:pt idx="2">
                  <c:v>UZDRAZANI </c:v>
                </c:pt>
              </c:strCache>
            </c:strRef>
          </c:cat>
          <c:val>
            <c:numRef>
              <c:f>Sheet1!$B$2:$B$4</c:f>
              <c:numCache>
                <c:formatCode>General</c:formatCode>
                <c:ptCount val="3"/>
                <c:pt idx="0">
                  <c:v>223</c:v>
                </c:pt>
                <c:pt idx="1">
                  <c:v>35</c:v>
                </c:pt>
                <c:pt idx="2">
                  <c:v>161</c:v>
                </c:pt>
              </c:numCache>
            </c:numRef>
          </c:val>
        </c:ser>
        <c:firstSliceAng val="0"/>
      </c:pieChart>
    </c:plotArea>
    <c:legend>
      <c:legendPos val="r"/>
      <c:layout/>
      <c:txPr>
        <a:bodyPr/>
        <a:lstStyle/>
        <a:p>
          <a:pPr>
            <a:defRPr lang="en-US"/>
          </a:pPr>
          <a:endParaRPr lang="en-US"/>
        </a:p>
      </c:txPr>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1E8CD2-39E5-45E0-BF28-3A7B3754963C}" type="datetimeFigureOut">
              <a:rPr lang="en-US" smtClean="0"/>
              <a:pPr/>
              <a:t>2/19/2018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C0D1D-760E-4B89-868F-8C8BB820FD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sr-Latn-CS" smtClean="0"/>
          </a:p>
        </p:txBody>
      </p:sp>
      <p:sp>
        <p:nvSpPr>
          <p:cNvPr id="22532" name="Slide Number Placeholder 3"/>
          <p:cNvSpPr>
            <a:spLocks noGrp="1"/>
          </p:cNvSpPr>
          <p:nvPr>
            <p:ph type="sldNum" sz="quarter" idx="5"/>
          </p:nvPr>
        </p:nvSpPr>
        <p:spPr>
          <a:noFill/>
        </p:spPr>
        <p:txBody>
          <a:bodyPr/>
          <a:lstStyle/>
          <a:p>
            <a:fld id="{62FB305A-1FB9-4225-A2F8-5FC1B5304C7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sr-Latn-CS" dirty="0" smtClean="0"/>
          </a:p>
        </p:txBody>
      </p:sp>
      <p:sp>
        <p:nvSpPr>
          <p:cNvPr id="35844" name="Slide Number Placeholder 3"/>
          <p:cNvSpPr>
            <a:spLocks noGrp="1"/>
          </p:cNvSpPr>
          <p:nvPr>
            <p:ph type="sldNum" sz="quarter" idx="5"/>
          </p:nvPr>
        </p:nvSpPr>
        <p:spPr>
          <a:noFill/>
        </p:spPr>
        <p:txBody>
          <a:bodyPr/>
          <a:lstStyle/>
          <a:p>
            <a:fld id="{F0CCC9DF-6D85-4C15-86FF-C68EF8C0FD9C}" type="slidenum">
              <a:rPr lang="en-US" smtClean="0"/>
              <a:pPr/>
              <a:t>17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sr-Latn-CS" smtClean="0"/>
          </a:p>
        </p:txBody>
      </p:sp>
      <p:sp>
        <p:nvSpPr>
          <p:cNvPr id="22532" name="Slide Number Placeholder 3"/>
          <p:cNvSpPr>
            <a:spLocks noGrp="1"/>
          </p:cNvSpPr>
          <p:nvPr>
            <p:ph type="sldNum" sz="quarter" idx="5"/>
          </p:nvPr>
        </p:nvSpPr>
        <p:spPr>
          <a:noFill/>
        </p:spPr>
        <p:txBody>
          <a:bodyPr/>
          <a:lstStyle/>
          <a:p>
            <a:fld id="{62FB305A-1FB9-4225-A2F8-5FC1B5304C7E}" type="slidenum">
              <a:rPr lang="en-US" smtClean="0"/>
              <a:pPr/>
              <a:t>23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sr-Latn-CS" smtClean="0"/>
          </a:p>
        </p:txBody>
      </p:sp>
      <p:sp>
        <p:nvSpPr>
          <p:cNvPr id="22532" name="Slide Number Placeholder 3"/>
          <p:cNvSpPr>
            <a:spLocks noGrp="1"/>
          </p:cNvSpPr>
          <p:nvPr>
            <p:ph type="sldNum" sz="quarter" idx="5"/>
          </p:nvPr>
        </p:nvSpPr>
        <p:spPr>
          <a:noFill/>
        </p:spPr>
        <p:txBody>
          <a:bodyPr/>
          <a:lstStyle/>
          <a:p>
            <a:fld id="{62FB305A-1FB9-4225-A2F8-5FC1B5304C7E}" type="slidenum">
              <a:rPr lang="en-US" smtClean="0"/>
              <a:pPr/>
              <a:t>36</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sr-Latn-CS" smtClean="0"/>
          </a:p>
        </p:txBody>
      </p:sp>
      <p:sp>
        <p:nvSpPr>
          <p:cNvPr id="22532" name="Slide Number Placeholder 3"/>
          <p:cNvSpPr>
            <a:spLocks noGrp="1"/>
          </p:cNvSpPr>
          <p:nvPr>
            <p:ph type="sldNum" sz="quarter" idx="5"/>
          </p:nvPr>
        </p:nvSpPr>
        <p:spPr>
          <a:noFill/>
        </p:spPr>
        <p:txBody>
          <a:bodyPr/>
          <a:lstStyle/>
          <a:p>
            <a:fld id="{62FB305A-1FB9-4225-A2F8-5FC1B5304C7E}" type="slidenum">
              <a:rPr lang="en-US" smtClean="0"/>
              <a:pPr/>
              <a:t>42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sr-Latn-CS" smtClean="0"/>
          </a:p>
        </p:txBody>
      </p:sp>
      <p:sp>
        <p:nvSpPr>
          <p:cNvPr id="23556" name="Slide Number Placeholder 3"/>
          <p:cNvSpPr>
            <a:spLocks noGrp="1"/>
          </p:cNvSpPr>
          <p:nvPr>
            <p:ph type="sldNum" sz="quarter" idx="5"/>
          </p:nvPr>
        </p:nvSpPr>
        <p:spPr>
          <a:noFill/>
        </p:spPr>
        <p:txBody>
          <a:bodyPr/>
          <a:lstStyle/>
          <a:p>
            <a:fld id="{15DC3A4F-1F85-45E7-8B33-31B6DD3516BE}"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sr-Latn-CS" smtClean="0"/>
          </a:p>
        </p:txBody>
      </p:sp>
      <p:sp>
        <p:nvSpPr>
          <p:cNvPr id="29700" name="Slide Number Placeholder 3"/>
          <p:cNvSpPr>
            <a:spLocks noGrp="1"/>
          </p:cNvSpPr>
          <p:nvPr>
            <p:ph type="sldNum" sz="quarter" idx="5"/>
          </p:nvPr>
        </p:nvSpPr>
        <p:spPr>
          <a:noFill/>
        </p:spPr>
        <p:txBody>
          <a:bodyPr/>
          <a:lstStyle/>
          <a:p>
            <a:fld id="{3111FA08-C7D6-4EC0-829A-6E5464B73021}" type="slidenum">
              <a:rPr lang="en-US" smtClean="0"/>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endParaRPr lang="sr-Latn-CS" smtClean="0"/>
          </a:p>
        </p:txBody>
      </p:sp>
      <p:sp>
        <p:nvSpPr>
          <p:cNvPr id="27652" name="Slide Number Placeholder 3"/>
          <p:cNvSpPr>
            <a:spLocks noGrp="1"/>
          </p:cNvSpPr>
          <p:nvPr>
            <p:ph type="sldNum" sz="quarter" idx="5"/>
          </p:nvPr>
        </p:nvSpPr>
        <p:spPr>
          <a:noFill/>
        </p:spPr>
        <p:txBody>
          <a:bodyPr/>
          <a:lstStyle/>
          <a:p>
            <a:fld id="{C2E7B347-8564-4BB4-AC7A-842B5017EDE7}" type="slidenum">
              <a:rPr lang="en-US" smtClean="0"/>
              <a:pPr/>
              <a:t>11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sr-Latn-CS" smtClean="0"/>
          </a:p>
        </p:txBody>
      </p:sp>
      <p:sp>
        <p:nvSpPr>
          <p:cNvPr id="30724" name="Slide Number Placeholder 3"/>
          <p:cNvSpPr>
            <a:spLocks noGrp="1"/>
          </p:cNvSpPr>
          <p:nvPr>
            <p:ph type="sldNum" sz="quarter" idx="5"/>
          </p:nvPr>
        </p:nvSpPr>
        <p:spPr>
          <a:noFill/>
        </p:spPr>
        <p:txBody>
          <a:bodyPr/>
          <a:lstStyle/>
          <a:p>
            <a:fld id="{BB5E6958-04FF-47BB-AC44-693DE4169D76}" type="slidenum">
              <a:rPr lang="en-US" smtClean="0"/>
              <a:pPr/>
              <a:t>12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eaLnBrk="1" hangingPunct="1"/>
            <a:endParaRPr lang="sr-Latn-CS" smtClean="0"/>
          </a:p>
        </p:txBody>
      </p:sp>
      <p:sp>
        <p:nvSpPr>
          <p:cNvPr id="31748" name="Slide Number Placeholder 3"/>
          <p:cNvSpPr>
            <a:spLocks noGrp="1"/>
          </p:cNvSpPr>
          <p:nvPr>
            <p:ph type="sldNum" sz="quarter" idx="5"/>
          </p:nvPr>
        </p:nvSpPr>
        <p:spPr>
          <a:noFill/>
        </p:spPr>
        <p:txBody>
          <a:bodyPr/>
          <a:lstStyle/>
          <a:p>
            <a:fld id="{340C99B2-104C-4C39-801E-FDE7BC431DDE}" type="slidenum">
              <a:rPr lang="en-US" smtClean="0"/>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sr-Latn-CS" smtClean="0"/>
          </a:p>
        </p:txBody>
      </p:sp>
      <p:sp>
        <p:nvSpPr>
          <p:cNvPr id="32772" name="Slide Number Placeholder 3"/>
          <p:cNvSpPr>
            <a:spLocks noGrp="1"/>
          </p:cNvSpPr>
          <p:nvPr>
            <p:ph type="sldNum" sz="quarter" idx="5"/>
          </p:nvPr>
        </p:nvSpPr>
        <p:spPr>
          <a:noFill/>
        </p:spPr>
        <p:txBody>
          <a:bodyPr/>
          <a:lstStyle/>
          <a:p>
            <a:fld id="{A5DB94BA-D1CB-4166-A90B-192D88030FB9}"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sr-Latn-CS" smtClean="0"/>
          </a:p>
        </p:txBody>
      </p:sp>
      <p:sp>
        <p:nvSpPr>
          <p:cNvPr id="33796" name="Slide Number Placeholder 3"/>
          <p:cNvSpPr>
            <a:spLocks noGrp="1"/>
          </p:cNvSpPr>
          <p:nvPr>
            <p:ph type="sldNum" sz="quarter" idx="5"/>
          </p:nvPr>
        </p:nvSpPr>
        <p:spPr>
          <a:noFill/>
        </p:spPr>
        <p:txBody>
          <a:bodyPr/>
          <a:lstStyle/>
          <a:p>
            <a:fld id="{897D1256-45F7-48A7-833B-57CF2C8F5AC2}" type="slidenum">
              <a:rPr lang="en-US" smtClean="0"/>
              <a:pPr/>
              <a:t>15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sr-Latn-CS" smtClean="0"/>
          </a:p>
        </p:txBody>
      </p:sp>
      <p:sp>
        <p:nvSpPr>
          <p:cNvPr id="34820" name="Slide Number Placeholder 3"/>
          <p:cNvSpPr>
            <a:spLocks noGrp="1"/>
          </p:cNvSpPr>
          <p:nvPr>
            <p:ph type="sldNum" sz="quarter" idx="5"/>
          </p:nvPr>
        </p:nvSpPr>
        <p:spPr>
          <a:noFill/>
        </p:spPr>
        <p:txBody>
          <a:bodyPr/>
          <a:lstStyle/>
          <a:p>
            <a:fld id="{CC87F027-1C60-49A7-B39C-EEE76F04E02E}" type="slidenum">
              <a:rPr lang="en-US" smtClean="0"/>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2/19/2018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17DF14-E56F-4E70-A225-03F9AAB48F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2/19/2018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2/19/2018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2/19/2018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2/19/2018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2/19/2018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2/19/2018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2/19/2018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2/19/2018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sr.wikipedia.org/wiki/18._%D0%B4%D0%B5%D1%86%D0%B5%D0%BC%D0%B1%D0%B0%D1%80" TargetMode="External"/><Relationship Id="rId13" Type="http://schemas.openxmlformats.org/officeDocument/2006/relationships/hyperlink" Target="https://sr.wikipedia.org/w/index.php?title=%D0%9D%D0%B8%D0%BA%D0%BE%D0%BB%D0%B0_%D0%A2%D0%B8%D1%82%D1%83%D0%BB%D0%B5%D1%81%D0%BA%D1%83&amp;action=edit&amp;redlink=1" TargetMode="External"/><Relationship Id="rId3" Type="http://schemas.openxmlformats.org/officeDocument/2006/relationships/hyperlink" Target="https://sr.wikipedia.org/wiki/%D0%95%D0%B2%D1%80%D0%BE%D0%BF%D0%B0" TargetMode="External"/><Relationship Id="rId7" Type="http://schemas.openxmlformats.org/officeDocument/2006/relationships/hyperlink" Target="https://sr.wikipedia.org/wiki/%D0%90%D0%BB%D0%B5%D0%BA%D1%81%D0%B0%D0%BD%D0%B4%D0%B0%D1%80_I_%D0%9A%D0%B0%D1%80%D0%B0%D1%92%D0%BE%D1%80%D1%92%D0%B5%D0%B2%D0%B8%D1%9B" TargetMode="External"/><Relationship Id="rId12" Type="http://schemas.openxmlformats.org/officeDocument/2006/relationships/hyperlink" Target="https://sr.wikipedia.org/wiki/%D0%95%D0%B4%D0%B2%D0%B0%D1%80%D0%B4_%D0%91%D0%B5%D0%BD%D0%B5%D1%88" TargetMode="External"/><Relationship Id="rId2" Type="http://schemas.openxmlformats.org/officeDocument/2006/relationships/hyperlink" Target="https://sr.wikipedia.org/wiki/%D0%92%D0%BE%D1%98%D1%81%D0%BA%D0%B0" TargetMode="External"/><Relationship Id="rId16" Type="http://schemas.openxmlformats.org/officeDocument/2006/relationships/hyperlink" Target="https://sr.wikipedia.org/wiki/1938" TargetMode="External"/><Relationship Id="rId1" Type="http://schemas.openxmlformats.org/officeDocument/2006/relationships/slideLayout" Target="../slideLayouts/slideLayout7.xml"/><Relationship Id="rId6" Type="http://schemas.openxmlformats.org/officeDocument/2006/relationships/hyperlink" Target="https://sr.wikipedia.org/wiki/1932" TargetMode="External"/><Relationship Id="rId11" Type="http://schemas.openxmlformats.org/officeDocument/2006/relationships/image" Target="../media/image27.jpeg"/><Relationship Id="rId5" Type="http://schemas.openxmlformats.org/officeDocument/2006/relationships/hyperlink" Target="https://sr.wikipedia.org/wiki/%D0%9D%D0%BE%D0%B2%D0%B5%D0%BC%D0%B1%D0%B0%D1%80" TargetMode="External"/><Relationship Id="rId15" Type="http://schemas.openxmlformats.org/officeDocument/2006/relationships/hyperlink" Target="https://sr.wikipedia.org/wiki/1920" TargetMode="External"/><Relationship Id="rId10" Type="http://schemas.openxmlformats.org/officeDocument/2006/relationships/hyperlink" Target="https://sr.wikipedia.org/wiki/%D0%91%D0%B5%D0%BE%D0%B3%D1%80%D0%B0%D0%B4" TargetMode="External"/><Relationship Id="rId4" Type="http://schemas.openxmlformats.org/officeDocument/2006/relationships/hyperlink" Target="https://sr.wikipedia.org/wiki/%D0%A2%D1%80%D0%B5%D1%9B%D0%B0_%D1%84%D1%80%D0%B0%D0%BD%D1%86%D1%83%D1%81%D0%BA%D0%B0_%D1%80%D0%B5%D0%BF%D1%83%D0%B1%D0%BB%D0%B8%D0%BA%D0%B0" TargetMode="External"/><Relationship Id="rId9" Type="http://schemas.openxmlformats.org/officeDocument/2006/relationships/hyperlink" Target="https://sr.wikipedia.org/wiki/19._%D0%B4%D0%B5%D1%86%D0%B5%D0%BC%D0%B1%D0%B0%D1%80" TargetMode="External"/><Relationship Id="rId14" Type="http://schemas.openxmlformats.org/officeDocument/2006/relationships/hyperlink" Target="https://sr.wikipedia.org/wiki/%D0%91%D0%BE%D0%B3%D0%BE%D1%99%D1%83%D0%B1_%D0%88%D0%B5%D0%B2%D1%82%D0%B8%D1%9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8" Type="http://schemas.openxmlformats.org/officeDocument/2006/relationships/hyperlink" Target="https://sr.wikipedia.org/wiki/%D0%9F%D1%80%D0%B0%D0%B2%D0%BE%D1%81%D0%BB%D0%B0%D0%B2%D1%99%D0%B5" TargetMode="External"/><Relationship Id="rId3" Type="http://schemas.openxmlformats.org/officeDocument/2006/relationships/hyperlink" Target="https://sr.wikipedia.org/wiki/%D0%92%D0%B5%D0%BB%D0%B8%D0%BA%D0%B0_%D0%A5%D1%80%D0%B2%D0%B0%D1%82%D1%81%D0%BA%D0%B0" TargetMode="External"/><Relationship Id="rId7" Type="http://schemas.openxmlformats.org/officeDocument/2006/relationships/hyperlink" Target="https://sr.wikipedia.org/wiki/%D0%98%D1%81%D0%BB%D0%B0%D0%BC" TargetMode="External"/><Relationship Id="rId2" Type="http://schemas.openxmlformats.org/officeDocument/2006/relationships/hyperlink" Target="https://sr.wikipedia.org/wiki/%D0%90%D0%BD%D1%82%D0%B5_%D0%A1%D1%82%D0%B0%D1%80%D1%87%D0%B5%D0%B2%D0%B8%D1%9B" TargetMode="External"/><Relationship Id="rId1" Type="http://schemas.openxmlformats.org/officeDocument/2006/relationships/slideLayout" Target="../slideLayouts/slideLayout7.xml"/><Relationship Id="rId6" Type="http://schemas.openxmlformats.org/officeDocument/2006/relationships/hyperlink" Target="https://sr.wikipedia.org/wiki/%D0%A1%D0%BB%D0%BE%D0%B2%D0%B5%D0%BD%D1%86%D0%B8" TargetMode="External"/><Relationship Id="rId11" Type="http://schemas.openxmlformats.org/officeDocument/2006/relationships/hyperlink" Target="https://sr.wikipedia.org/wiki/%D0%A1%D0%BB%D0%BE%D0%B2%D0%B5%D0%BD%D0%B8" TargetMode="External"/><Relationship Id="rId5" Type="http://schemas.openxmlformats.org/officeDocument/2006/relationships/hyperlink" Target="https://sr.wikipedia.org/wiki/%D0%A1%D1%80%D0%B1%D0%B8" TargetMode="External"/><Relationship Id="rId10" Type="http://schemas.openxmlformats.org/officeDocument/2006/relationships/hyperlink" Target="https://sr.wikipedia.org/wiki/%D0%93%D0%BE%D1%82%D0%B8" TargetMode="External"/><Relationship Id="rId4" Type="http://schemas.openxmlformats.org/officeDocument/2006/relationships/hyperlink" Target="https://sr.wikipedia.org/wiki/%D0%9C%D1%83%D1%81%D0%BB%D0%B8%D0%BC%D0%B0%D0%BD%D0%B8" TargetMode="External"/><Relationship Id="rId9" Type="http://schemas.openxmlformats.org/officeDocument/2006/relationships/hyperlink" Target="https://sr.wikipedia.org/wiki/%D0%88%D0%BE%D1%81%D0%B8%D0%BF_%D0%A4%D1%80%D0%B0%D0%BD%D0%BA"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sr.wikipedia.org/wiki/%D0%9D%D0%B0%D1%80%D0%BE%D0%B4%D0%BD%D0%B0_%D1%81%D0%BA%D1%83%D0%BF%D1%88%D1%82%D0%B8%D0%BD%D0%B0_%D0%9A%D1%80%D0%B0%D1%99%D0%B5%D0%B2%D0%B8%D0%BD%D0%B5_%D0%88%D1%83%D0%B3%D0%BE%D1%81%D0%BB%D0%B0%D0%B2%D0%B8%D1%98%D0%B5" TargetMode="External"/><Relationship Id="rId3" Type="http://schemas.openxmlformats.org/officeDocument/2006/relationships/hyperlink" Target="https://sr.wikipedia.org/wiki/%D0%A3%D1%81%D1%82%D0%B0%D0%B2" TargetMode="External"/><Relationship Id="rId7" Type="http://schemas.openxmlformats.org/officeDocument/2006/relationships/hyperlink" Target="https://sr.wikipedia.org/wiki/%D0%A1%D0%B5%D0%BD%D0%B0%D1%82_%D0%9A%D1%80%D0%B0%D1%99%D0%B5%D0%B2%D0%B8%D0%BD%D0%B5_%D0%88%D1%83%D0%B3%D0%BE%D1%81%D0%BB%D0%B0%D0%B2%D0%B8%D1%98%D0%B5" TargetMode="External"/><Relationship Id="rId2" Type="http://schemas.openxmlformats.org/officeDocument/2006/relationships/hyperlink" Target="https://sr.wikipedia.org/wiki/%D0%9A%D1%80%D0%B0%D1%99%D0%B5%D0%B2%D0%B8%D0%BD%D0%B0_%D0%88%D1%83%D0%B3%D0%BE%D1%81%D0%BB%D0%B0%D0%B2%D0%B8%D1%98%D0%B0" TargetMode="External"/><Relationship Id="rId1" Type="http://schemas.openxmlformats.org/officeDocument/2006/relationships/slideLayout" Target="../slideLayouts/slideLayout7.xml"/><Relationship Id="rId6" Type="http://schemas.openxmlformats.org/officeDocument/2006/relationships/hyperlink" Target="https://sr.wikipedia.org/wiki/%C5%A0ef_dr%C5%BEave" TargetMode="External"/><Relationship Id="rId5" Type="http://schemas.openxmlformats.org/officeDocument/2006/relationships/hyperlink" Target="https://sr.wikipedia.org/wiki/%D0%A1%D0%BA%D1%83%D0%BF%D1%88%D1%82%D0%B8%D0%BD%D0%B0" TargetMode="External"/><Relationship Id="rId10" Type="http://schemas.openxmlformats.org/officeDocument/2006/relationships/hyperlink" Target="https://sr.wikipedia.org/wiki/%D0%9F%D0%B0%D1%80%D0%BB%D0%B0%D0%BC%D0%B5%D0%BD%D1%82%D0%B0%D1%80%D0%BD%D0%B8_%D1%81%D0%B8%D1%81%D1%82%D0%B5%D0%BC" TargetMode="External"/><Relationship Id="rId4" Type="http://schemas.openxmlformats.org/officeDocument/2006/relationships/hyperlink" Target="https://sr.wikipedia.org/wiki/%D0%9C%D0%BE%D0%BD%D0%B0%D1%80%D1%85%D0%B8%D1%98%D0%B0" TargetMode="External"/><Relationship Id="rId9" Type="http://schemas.openxmlformats.org/officeDocument/2006/relationships/hyperlink" Target="https://sr.wikipedia.org/wiki/%D0%9C%D0%B8%D0%BD%D0%B8%D1%81%D1%82%D0%B0%D1%80%D1%81%D0%BA%D0%B8_%D1%81%D0%B0%D0%B2%D0%B5%D1%82_%D0%9A%D1%80%D0%B0%D1%99%D0%B5%D0%B2%D0%B8%D0%BD%D0%B5_%D0%88%D1%83%D0%B3%D0%BE%D1%81%D0%BB%D0%B0%D0%B2%D0%B8%D1%98%D0%B5"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sr.wikipedia.org/wiki/%D0%9C%D0%B8%D0%BB%D0%B0%D0%BD_%D0%A1%D1%82%D0%BE%D1%98%D0%B0%D0%B4%D0%B8%D0%BD%D0%BE%D0%B2%D0%B8%D1%9B" TargetMode="External"/><Relationship Id="rId3" Type="http://schemas.openxmlformats.org/officeDocument/2006/relationships/hyperlink" Target="https://sr.wikipedia.org/wiki/%D0%94%D0%B5%D0%BC%D0%BE%D0%BA%D1%80%D0%B0%D1%82%D1%81%D0%BA%D0%B0_%D1%81%D1%82%D1%80%D0%B0%D0%BD%D0%BA%D0%B0_(%D0%88%D1%83%D0%B3%D0%BE%D1%81%D0%BB%D0%B0%D0%B2%D0%B8%D1%98%D0%B0)" TargetMode="External"/><Relationship Id="rId7" Type="http://schemas.openxmlformats.org/officeDocument/2006/relationships/hyperlink" Target="https://sr.wikipedia.org/wiki/%D0%91%D0%BE%D0%B3%D0%BE%D1%99%D1%83%D0%B1_%D0%88%D0%B5%D0%B2%D1%82%D0%B8%D1%9B" TargetMode="External"/><Relationship Id="rId12" Type="http://schemas.openxmlformats.org/officeDocument/2006/relationships/image" Target="../media/image34.jpeg"/><Relationship Id="rId2" Type="http://schemas.openxmlformats.org/officeDocument/2006/relationships/hyperlink" Target="https://sr.wikipedia.org/wiki/%D0%9D%D0%B0%D1%80%D0%BE%D0%B4%D0%BD%D0%B0_%D1%80%D0%B0%D0%B4%D0%B8%D0%BA%D0%B0%D0%BB%D0%BD%D0%B0_%D1%81%D1%82%D1%80%D0%B0%D0%BD%D0%BA%D0%B0" TargetMode="External"/><Relationship Id="rId1" Type="http://schemas.openxmlformats.org/officeDocument/2006/relationships/slideLayout" Target="../slideLayouts/slideLayout7.xml"/><Relationship Id="rId6" Type="http://schemas.openxmlformats.org/officeDocument/2006/relationships/hyperlink" Target="https://sr.wikipedia.org/wiki/%D0%98%D0%B7%D0%B1%D0%BE%D1%80%D0%B8_%D0%B7%D0%B0_%D0%BD%D0%B0%D1%80%D0%BE%D0%B4%D0%BD%D0%B5_%D0%BF%D0%BE%D1%81%D0%BB%D0%B0%D0%BD%D0%B8%D0%BA%D0%B5_%D0%9A%D1%80%D0%B0%D1%99%D0%B5%D0%B2%D0%B8%D0%BD%D0%B5_%D0%88%D1%83%D0%B3%D0%BE%D1%81%D0%BB%D0%B0%D0%B2%D0%B8%D1%98%D0%B5_1935." TargetMode="External"/><Relationship Id="rId11" Type="http://schemas.openxmlformats.org/officeDocument/2006/relationships/hyperlink" Target="https://sr.wikipedia.org/wiki/%D0%90%D0%BF%D1%80%D0%B8%D0%BB%D1%81%D0%BA%D0%B8_%D1%80%D0%B0%D1%82" TargetMode="External"/><Relationship Id="rId5" Type="http://schemas.openxmlformats.org/officeDocument/2006/relationships/hyperlink" Target="https://sr.wikipedia.org/wiki/1933" TargetMode="External"/><Relationship Id="rId10" Type="http://schemas.openxmlformats.org/officeDocument/2006/relationships/hyperlink" Target="https://sr.wikipedia.org/wiki/%D0%88%D1%83%D0%B3%D0%BE%D1%81%D0%BB%D0%BE%D0%B2%D0%B5%D0%BD%D1%81%D0%BA%D0%B0_%D0%BC%D1%83%D1%81%D0%BB%D0%B8%D0%BC%D0%B0%D0%BD%D1%81%D0%BA%D0%B0_%D0%BE%D1%80%D0%B3%D0%B0%D0%BD%D0%B8%D0%B7%D0%B0%D1%86%D0%B8%D1%98%D0%B0" TargetMode="External"/><Relationship Id="rId4" Type="http://schemas.openxmlformats.org/officeDocument/2006/relationships/hyperlink" Target="https://sr.wikipedia.org/wiki/%D0%A1%D0%BB%D0%BE%D0%B2%D0%B5%D0%BD%D0%B0%D1%87%D0%BA%D0%B0_%D0%BD%D0%B0%D1%80%D0%BE%D0%B4%D0%BD%D0%B0_%D1%81%D1%82%D1%80%D0%B0%D0%BD%D0%BA%D0%B0_(%D0%B8%D1%81%D1%82%D0%BE%D1%80%D0%B8%D1%98%D1%81%D0%BA%D0%B0)" TargetMode="External"/><Relationship Id="rId9" Type="http://schemas.openxmlformats.org/officeDocument/2006/relationships/hyperlink" Target="https://sr.wikipedia.org/wiki/%D0%88%D1%83%D0%B3%D0%BE%D1%81%D0%BB%D0%BE%D0%B2%D0%B5%D0%BD%D1%81%D0%BA%D0%B0_%D1%80%D0%B0%D0%B4%D0%B8%D0%BA%D0%B0%D0%BB%D0%BD%D0%B0_%D0%B7%D0%B0%D1%98%D0%B5%D0%B4%D0%BD%D0%B8%D1%86%D0%B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sr.wikipedia.org/wiki/%D0%9A%D1%80%D0%B0%D1%99%D0%B5%D0%B2%D0%B8%D0%BD%D0%B0_%D0%98%D1%82%D0%B0%D0%BB%D0%B8%D1%98%D0%B0" TargetMode="External"/><Relationship Id="rId2" Type="http://schemas.openxmlformats.org/officeDocument/2006/relationships/hyperlink" Target="https://sr.wikipedia.org/wiki/%D0%9C%D0%B0%D0%BB%D0%B0_%D0%90%D0%BD%D1%82%D0%B0%D0%BD%D1%82%D0%B0" TargetMode="External"/><Relationship Id="rId1" Type="http://schemas.openxmlformats.org/officeDocument/2006/relationships/slideLayout" Target="../slideLayouts/slideLayout7.xml"/><Relationship Id="rId4" Type="http://schemas.openxmlformats.org/officeDocument/2006/relationships/hyperlink" Target="https://sr.wikipedia.org/wiki/%D0%91%D0%B5%D0%BD%D0%B8%D1%82%D0%BE_%D0%9C%D1%83%D1%81%D0%BE%D0%BB%D0%B8%D0%BD%D0%B8"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5.wav"/><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s://sr.wikipedia.org/wiki/%D0%92%D0%B0%D1%80%D0%B5%D1%88" TargetMode="External"/><Relationship Id="rId3" Type="http://schemas.openxmlformats.org/officeDocument/2006/relationships/hyperlink" Target="https://sr.wikipedia.org/wiki/%D0%A2%D1%80%D0%B5%D0%BF%D1%87%D0%B0" TargetMode="External"/><Relationship Id="rId7" Type="http://schemas.openxmlformats.org/officeDocument/2006/relationships/hyperlink" Target="https://sr.wikipedia.org/wiki/%D0%89%D1%83%D0%B1%D0%B8%D1%98%D0%B0_(%D0%9F%D1%80%D0%B8%D1%98%D0%B5%D0%B4%D0%BE%D1%80)" TargetMode="External"/><Relationship Id="rId12" Type="http://schemas.openxmlformats.org/officeDocument/2006/relationships/hyperlink" Target="https://sr.wikipedia.org/wiki/%D0%A8%D0%B0%D0%B1%D0%B0%D1%86" TargetMode="External"/><Relationship Id="rId2" Type="http://schemas.openxmlformats.org/officeDocument/2006/relationships/hyperlink" Target="https://sr.wikipedia.org/wiki/%D0%91%D0%BE%D1%80_(%D0%B3%D1%80%D0%B0%D0%B4)" TargetMode="External"/><Relationship Id="rId1" Type="http://schemas.openxmlformats.org/officeDocument/2006/relationships/slideLayout" Target="../slideLayouts/slideLayout7.xml"/><Relationship Id="rId6" Type="http://schemas.openxmlformats.org/officeDocument/2006/relationships/hyperlink" Target="https://sr.wikipedia.org/wiki/%D0%95%D0%BB%D0%B5%D0%BA%D1%82%D1%80%D0%B0%D0%BD%D0%B5" TargetMode="External"/><Relationship Id="rId11" Type="http://schemas.openxmlformats.org/officeDocument/2006/relationships/hyperlink" Target="https://sr.wikipedia.org/wiki/%D0%A0%D0%B0%D0%BA%D0%BE%D0%B2%D0%B8%D1%86%D0%B0_(%D0%91%D0%B5%D0%BE%D0%B3%D1%80%D0%B0%D0%B4)" TargetMode="External"/><Relationship Id="rId5" Type="http://schemas.openxmlformats.org/officeDocument/2006/relationships/hyperlink" Target="https://sr.wikipedia.org/wiki/%D0%9A%D0%B0%D0%BF%D0%B8%D1%82%D0%B0%D0%BB" TargetMode="External"/><Relationship Id="rId10" Type="http://schemas.openxmlformats.org/officeDocument/2006/relationships/hyperlink" Target="https://sr.wikipedia.org/wiki/%D0%97%D0%B5%D0%BC%D1%83%D0%BD" TargetMode="External"/><Relationship Id="rId4" Type="http://schemas.openxmlformats.org/officeDocument/2006/relationships/hyperlink" Target="https://sr.wikipedia.org/wiki/%D0%A8%D0%B8%D0%B1%D0%B5%D0%BD%D0%B8%D0%BA" TargetMode="External"/><Relationship Id="rId9" Type="http://schemas.openxmlformats.org/officeDocument/2006/relationships/hyperlink" Target="https://sr.wikipedia.org/wiki/%D0%97%D0%B5%D0%BD%D0%B8%D1%86%D0%B0_(%D0%97%D0%B5%D0%BD%D0%B8%D1%86%D0%B0)"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sr.wikipedia.org/wiki/%D0%90%D1%86%D0%B0_%D0%A1%D1%82%D0%B0%D0%BD%D0%BE%D1%98%D0%B5%D0%B2%D0%B8%D1%9B" TargetMode="External"/><Relationship Id="rId3" Type="http://schemas.openxmlformats.org/officeDocument/2006/relationships/hyperlink" Target="https://sr.wikipedia.org/wiki/%D0%A5%D1%80%D0%B2%D0%B0%D1%82%D1%81%D0%BA%D0%B0_%D1%81%D0%B5%D1%99%D0%B0%D1%87%D0%BA%D0%B0_%D1%81%D1%82%D1%80%D0%B0%D0%BD%D0%BA%D0%B0" TargetMode="External"/><Relationship Id="rId7" Type="http://schemas.openxmlformats.org/officeDocument/2006/relationships/hyperlink" Target="https://sr.wikipedia.org/wiki/%D0%9D%D0%B0%D1%80%D0%BE%D0%B4%D0%BD%D0%B0_%D1%80%D0%B0%D0%B4%D0%B8%D0%BA%D0%B0%D0%BB%D0%BD%D0%B0_%D1%81%D1%82%D1%80%D0%B0%D0%BD%D0%BA%D0%B0" TargetMode="External"/><Relationship Id="rId2" Type="http://schemas.openxmlformats.org/officeDocument/2006/relationships/hyperlink" Target="https://sr.wikipedia.org/wiki/%D0%88%D1%83%D0%B3%D0%BE%D1%81%D0%BB%D0%BE%D0%B2%D0%B5%D0%BD%D1%81%D0%BA%D0%B0_%D1%80%D0%B0%D0%B4%D0%B8%D0%BA%D0%B0%D0%BB%D0%BD%D0%B0_%D0%B7%D0%B0%D1%98%D0%B5%D0%B4%D0%BD%D0%B8%D1%86%D0%B0" TargetMode="External"/><Relationship Id="rId1" Type="http://schemas.openxmlformats.org/officeDocument/2006/relationships/slideLayout" Target="../slideLayouts/slideLayout7.xml"/><Relationship Id="rId6" Type="http://schemas.openxmlformats.org/officeDocument/2006/relationships/hyperlink" Target="https://sr.wikipedia.org/wiki/%D0%9D%D0%B8%D0%BA%D0%BE%D0%BB%D0%B0_%D0%9F%D0%B0%D1%88%D0%B8%D1%9B" TargetMode="External"/><Relationship Id="rId5" Type="http://schemas.openxmlformats.org/officeDocument/2006/relationships/hyperlink" Target="https://sr.wikipedia.org/wiki/%D0%9C%D0%B0%D1%80%D1%81%D0%B5%D1%99%D1%81%D0%BA%D0%B8_%D0%B0%D1%82%D0%B5%D0%BD%D1%82%D0%B0%D1%82" TargetMode="External"/><Relationship Id="rId4" Type="http://schemas.openxmlformats.org/officeDocument/2006/relationships/hyperlink" Target="https://sr.wikipedia.org/wiki/%D0%92%D0%BB%D0%B0%D1%82%D0%BA%D0%BE_%D0%9C%D0%B0%D1%87%D0%B5%D0%BA" TargetMode="External"/><Relationship Id="rId9" Type="http://schemas.openxmlformats.org/officeDocument/2006/relationships/hyperlink" Target="https://sr.wikipedia.org/wiki/%D0%9C%D0%B8%D0%BB%D0%BE%D1%88_%D0%A2%D1%80%D0%B8%D1%84%D1%83%D0%BD%D0%BE%D0%B2%D0%B8%D1%9B_(%D0%BF%D0%BE%D0%BB%D0%B8%D1%82%D0%B8%D1%87%D0%B0%D1%80)" TargetMode="Externa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r.wikipedia.org/wiki/1937" TargetMode="External"/><Relationship Id="rId3" Type="http://schemas.openxmlformats.org/officeDocument/2006/relationships/hyperlink" Target="https://sr.wikipedia.org/wiki/%D0%A0%D0%B8%D0%BC" TargetMode="External"/><Relationship Id="rId7" Type="http://schemas.openxmlformats.org/officeDocument/2006/relationships/hyperlink" Target="https://sr.wikipedia.org/wiki/19._%D1%98%D1%83%D0%BB" TargetMode="External"/><Relationship Id="rId2" Type="http://schemas.openxmlformats.org/officeDocument/2006/relationships/hyperlink" Target="https://sr.wikipedia.org/w/index.php?title=%D0%89%D1%83%D0%B4%D0%B5%D0%B2%D0%B8%D1%82_%D0%90%D1%83%D0%B5%D1%80&amp;action=edit&amp;redlink=1" TargetMode="External"/><Relationship Id="rId1" Type="http://schemas.openxmlformats.org/officeDocument/2006/relationships/slideLayout" Target="../slideLayouts/slideLayout7.xml"/><Relationship Id="rId6" Type="http://schemas.openxmlformats.org/officeDocument/2006/relationships/hyperlink" Target="https://sr.wikipedia.org/wiki/%D0%A1%D1%80%D0%BF%D1%81%D0%BA%D0%B0_%D0%BF%D1%80%D0%B0%D0%B2%D0%BE%D1%81%D0%BB%D0%B0%D0%B2%D0%BD%D0%B0_%D1%86%D1%80%D0%BA%D0%B2%D0%B0" TargetMode="External"/><Relationship Id="rId5" Type="http://schemas.openxmlformats.org/officeDocument/2006/relationships/hyperlink" Target="https://sr.wikipedia.org/wiki/%D0%A5%D1%80%D0%B2%D0%B0%D1%82%D1%81%D0%BA%D0%B0_%D1%81%D0%B5%D1%99%D0%B0%D1%87%D0%BA%D0%B0_%D1%81%D1%82%D1%80%D0%B0%D0%BD%D0%BA%D0%B0" TargetMode="External"/><Relationship Id="rId10" Type="http://schemas.openxmlformats.org/officeDocument/2006/relationships/hyperlink" Target="https://sr.wikipedia.org/wiki/1._%D0%B0%D0%B2%D0%B3%D1%83%D1%81%D1%82" TargetMode="External"/><Relationship Id="rId4" Type="http://schemas.openxmlformats.org/officeDocument/2006/relationships/hyperlink" Target="https://sr.wikipedia.org/wiki/1935" TargetMode="External"/><Relationship Id="rId9" Type="http://schemas.openxmlformats.org/officeDocument/2006/relationships/hyperlink" Target="https://sr.wikipedia.org/wiki/%D0%89%D1%83%D0%B1%D0%BE%D0%BC%D0%B8%D1%80_%D0%9C%D0%B0%D1%80%D0%B8%D1%9B"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sr.wikipedia.org/wiki/%D0%9C%D0%B0%D1%83%D1%80%D0%B8%D1%86%D0%B8%D1%98%D1%83%D1%81" TargetMode="External"/><Relationship Id="rId3" Type="http://schemas.openxmlformats.org/officeDocument/2006/relationships/hyperlink" Target="https://sr.wikipedia.org/wiki/%D0%91%D0%B5%D1%80%D0%BB%D0%B8%D0%BD" TargetMode="External"/><Relationship Id="rId7" Type="http://schemas.openxmlformats.org/officeDocument/2006/relationships/hyperlink" Target="https://sr.wikipedia.org/wiki/%D0%98%D0%B7%D0%B1%D0%BE%D1%80%D0%B8_%D0%B7%D0%B0_%D0%BD%D0%B0%D1%80%D0%BE%D0%B4%D0%BD%D0%B5_%D0%BF%D0%BE%D1%81%D0%BB%D0%B0%D0%BD%D0%B8%D0%BA%D0%B5_%D0%9A%D1%80%D0%B0%D1%99%D0%B5%D0%B2%D0%B8%D0%BD%D0%B5_%D0%88%D1%83%D0%B3%D0%BE%D1%81%D0%BB%D0%B0%D0%B2%D0%B8%D1%98%D0%B5_1938." TargetMode="External"/><Relationship Id="rId12" Type="http://schemas.openxmlformats.org/officeDocument/2006/relationships/image" Target="../media/image44.jpeg"/><Relationship Id="rId2" Type="http://schemas.openxmlformats.org/officeDocument/2006/relationships/hyperlink" Target="https://sr.wikipedia.org/wiki/%D0%9B%D0%BE%D0%BD%D0%B4%D0%BE%D0%BD" TargetMode="External"/><Relationship Id="rId1" Type="http://schemas.openxmlformats.org/officeDocument/2006/relationships/slideLayout" Target="../slideLayouts/slideLayout7.xml"/><Relationship Id="rId6" Type="http://schemas.openxmlformats.org/officeDocument/2006/relationships/hyperlink" Target="https://sr.wikipedia.org/wiki/%D0%A0%D0%B5%D0%BF%D1%83%D0%B1%D0%BB%D0%B8%D0%BA%D0%B0_%D0%9C%D0%B0%D0%BA%D0%B5%D0%B4%D0%BE%D0%BD%D0%B8%D1%98%D0%B0" TargetMode="External"/><Relationship Id="rId11" Type="http://schemas.openxmlformats.org/officeDocument/2006/relationships/image" Target="../media/image43.jpeg"/><Relationship Id="rId5" Type="http://schemas.openxmlformats.org/officeDocument/2006/relationships/hyperlink" Target="https://sr.wikipedia.org/wiki/%D0%91%D1%83%D0%B3%D0%B0%D1%80%D1%81%D0%BA%D0%B0" TargetMode="External"/><Relationship Id="rId10" Type="http://schemas.openxmlformats.org/officeDocument/2006/relationships/hyperlink" Target="https://sr.wikipedia.org/wiki/%D0%90%D1%80%D0%B3%D0%B5%D0%BD%D1%82%D0%B8%D0%BD%D0%B0" TargetMode="External"/><Relationship Id="rId4" Type="http://schemas.openxmlformats.org/officeDocument/2006/relationships/hyperlink" Target="https://sr.wikipedia.org/wiki/1937" TargetMode="External"/><Relationship Id="rId9" Type="http://schemas.openxmlformats.org/officeDocument/2006/relationships/hyperlink" Target="https://sr.wikipedia.org/wiki/%D0%94%D1%80%D1%83%D0%B3%D0%B8_%D1%81%D0%B2%D0%B5%D1%82%D1%81%D0%BA%D0%B8_%D1%80%D0%B0%D1%82"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sr.wikipedia.org/wiki/%D0%98%D0%B2%D0%B0%D0%BD_%D0%A8%D1%83%D0%B1%D0%B0%D1%88%D0%B8%D1%9B"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hyperlink" Target="https://sr.wikipedia.org/wiki/%D0%96%D0%B8%D0%B2%D0%BA%D0%BE_%D0%9F%D0%B0%D0%B2%D0%BB%D0%BE%D0%B2%D0%B8%D1%9B" TargetMode="External"/><Relationship Id="rId3" Type="http://schemas.openxmlformats.org/officeDocument/2006/relationships/hyperlink" Target="https://sr.wikipedia.org/wiki/%D0%88%D1%83%D0%B3%D0%BE%D1%81%D0%BB%D0%BE%D0%B2%D0%B5%D0%BD%D0%B8" TargetMode="External"/><Relationship Id="rId7" Type="http://schemas.openxmlformats.org/officeDocument/2006/relationships/hyperlink" Target="https://sr.wikipedia.org/wiki/%D0%88%D1%83%D1%81%D1%82%D0%B8%D0%BD_%D0%9F%D0%BE%D0%BF%D0%BE%D0%B2%D0%B8%D1%9B" TargetMode="External"/><Relationship Id="rId2" Type="http://schemas.openxmlformats.org/officeDocument/2006/relationships/hyperlink" Target="https://sr.wikipedia.org/wiki/%D0%9A%D1%80%D0%B0%D1%99%D0%B5%D0%B2%D0%B8%D0%BD%D0%B0_%D0%88%D1%83%D0%B3%D0%BE%D1%81%D0%BB%D0%B0%D0%B2%D0%B8%D1%98%D0%B0" TargetMode="External"/><Relationship Id="rId1" Type="http://schemas.openxmlformats.org/officeDocument/2006/relationships/slideLayout" Target="../slideLayouts/slideLayout7.xml"/><Relationship Id="rId6" Type="http://schemas.openxmlformats.org/officeDocument/2006/relationships/hyperlink" Target="https://sr.wikipedia.org/wiki/%D0%9D%D0%B8%D0%BA%D0%BE%D0%BB%D0%B0_%D0%A1%D1%82%D0%BE%D1%98%D0%B0%D0%BD%D0%BE%D0%B2%D0%B8%D1%9B_(%D0%B0%D0%B4%D0%B2%D0%BE%D0%BA%D0%B0%D1%82)" TargetMode="External"/><Relationship Id="rId11" Type="http://schemas.openxmlformats.org/officeDocument/2006/relationships/image" Target="../media/image47.jpeg"/><Relationship Id="rId5" Type="http://schemas.openxmlformats.org/officeDocument/2006/relationships/hyperlink" Target="https://sr.wikipedia.org/wiki/%D0%A1%D1%80%D0%B1%D0%B8" TargetMode="External"/><Relationship Id="rId10" Type="http://schemas.openxmlformats.org/officeDocument/2006/relationships/hyperlink" Target="https://sr.wikipedia.org/wiki/%D0%A1%D1%82%D0%B5%D0%B2%D0%B0%D0%BD_%D0%9C%D0%BE%D1%99%D0%B5%D0%B2%D0%B8%D1%9B" TargetMode="External"/><Relationship Id="rId4" Type="http://schemas.openxmlformats.org/officeDocument/2006/relationships/hyperlink" Target="https://sr.wikipedia.org/wiki/%D0%91%D0%B0%D0%BD%D0%BE%D0%B2%D0%B8%D0%BD%D0%B0_%D0%A5%D1%80%D0%B2%D0%B0%D1%82%D1%81%D0%BA%D0%B0" TargetMode="External"/><Relationship Id="rId9" Type="http://schemas.openxmlformats.org/officeDocument/2006/relationships/hyperlink" Target="https://sr.wikipedia.org/wiki/%D0%92%D0%BB%D0%B0%D0%B4%D0%B8%D0%BC%D0%B8%D1%80_%D0%8B%D0%BE%D1%80%D0%BE%D0%B2%D0%B8%D1%9B"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0.gif"/><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8" Type="http://schemas.openxmlformats.org/officeDocument/2006/relationships/hyperlink" Target="https://sr.wikipedia.org/wiki/%D0%9F%D0%B5%D1%82%D0%B0%D1%80_II_%D0%9A%D0%B0%D1%80%D0%B0%D1%92%D0%BE%D1%80%D1%92%D0%B5%D0%B2%D0%B8%D1%9B" TargetMode="External"/><Relationship Id="rId13" Type="http://schemas.openxmlformats.org/officeDocument/2006/relationships/hyperlink" Target="https://sr.wikipedia.org/wiki/%D0%A2%D1%80%D0%BE%D1%98%D0%BD%D0%B8_%D0%BF%D0%B0%D0%BA%D1%82" TargetMode="External"/><Relationship Id="rId18" Type="http://schemas.openxmlformats.org/officeDocument/2006/relationships/hyperlink" Target="https://sr.wikipedia.org/wiki/%D0%9E%D0%BB%D0%B3%D0%B0_%D0%9A%D0%B0%D1%80%D0%B0%D1%92%D0%BE%D1%80%D1%92%D0%B5%D0%B2%D0%B8%D1%9B" TargetMode="External"/><Relationship Id="rId3" Type="http://schemas.openxmlformats.org/officeDocument/2006/relationships/hyperlink" Target="https://sr.wikipedia.org/wiki/1976" TargetMode="External"/><Relationship Id="rId21" Type="http://schemas.openxmlformats.org/officeDocument/2006/relationships/hyperlink" Target="https://sr.wikipedia.org/wiki/%D0%88%D0%B5%D0%BB%D0%B8%D1%81%D0%B0%D0%B2%D0%B5%D1%82%D0%B0_%D0%9A%D0%B0%D1%80%D0%B0%D1%92%D0%BE%D1%80%D1%92%D0%B5%D0%B2%D0%B8%D1%9B" TargetMode="External"/><Relationship Id="rId7" Type="http://schemas.openxmlformats.org/officeDocument/2006/relationships/hyperlink" Target="https://sr.wikipedia.org/wiki/%D0%90%D0%BB%D0%B5%D0%BA%D1%81%D0%B0%D0%BD%D0%B4%D0%B0%D1%80_I_%D0%9A%D0%B0%D1%80%D0%B0%D1%92%D0%BE%D1%80%D1%92%D0%B5%D0%B2%D0%B8%D1%9B" TargetMode="External"/><Relationship Id="rId12" Type="http://schemas.openxmlformats.org/officeDocument/2006/relationships/hyperlink" Target="https://sr.wikipedia.org/wiki/%D0%A3%D1%98%D0%B5%D0%B4%D0%B8%D1%9A%D0%B5%D0%BD%D0%BE_%D0%9A%D1%80%D0%B0%D1%99%D0%B5%D0%B2%D1%81%D1%82%D0%B2%D0%BE" TargetMode="External"/><Relationship Id="rId17" Type="http://schemas.openxmlformats.org/officeDocument/2006/relationships/hyperlink" Target="https://sr.wikipedia.org/wiki/%D0%94%D1%80%D1%83%D0%B3%D0%B8_%D1%81%D0%B2%D0%B5%D1%82%D1%81%D0%BA%D0%B8_%D1%80%D0%B0%D1%82" TargetMode="External"/><Relationship Id="rId2" Type="http://schemas.openxmlformats.org/officeDocument/2006/relationships/hyperlink" Target="https://sr.wikipedia.org/wiki/1893" TargetMode="External"/><Relationship Id="rId16" Type="http://schemas.openxmlformats.org/officeDocument/2006/relationships/hyperlink" Target="https://sr.wikipedia.org/wiki/%D0%9A%D0%B5%D0%BD%D0%B8%D1%98%D0%B0" TargetMode="External"/><Relationship Id="rId20" Type="http://schemas.openxmlformats.org/officeDocument/2006/relationships/hyperlink" Target="https://sr.wikipedia.org/wiki/%D0%9D%D0%B8%D0%BA%D0%BE%D0%BB%D0%B0_%D0%9A%D0%B0%D1%80%D0%B0%D1%92%D0%BE%D1%80%D1%92%D0%B5%D0%B2%D0%B8%D1%9B" TargetMode="External"/><Relationship Id="rId1" Type="http://schemas.openxmlformats.org/officeDocument/2006/relationships/slideLayout" Target="../slideLayouts/slideLayout7.xml"/><Relationship Id="rId6" Type="http://schemas.openxmlformats.org/officeDocument/2006/relationships/hyperlink" Target="https://sr.wikipedia.org/wiki/%D0%9F%D0%B5%D1%82%D0%B0%D1%80_I_%D0%9A%D0%B0%D1%80%D0%B0%D1%92%D0%BE%D1%80%D1%92%D0%B5%D0%B2%D0%B8%D1%9B" TargetMode="External"/><Relationship Id="rId11" Type="http://schemas.openxmlformats.org/officeDocument/2006/relationships/hyperlink" Target="https://sr.wikipedia.org/wiki/%D0%9D%D0%B0%D1%80%D0%BE%D0%B4%D0%BD%D0%B0_%D1%80%D0%B0%D0%B4%D0%B8%D0%BA%D0%B0%D0%BB%D0%BD%D0%B0_%D1%81%D1%82%D1%80%D0%B0%D0%BD%D0%BA%D0%B0" TargetMode="External"/><Relationship Id="rId5" Type="http://schemas.openxmlformats.org/officeDocument/2006/relationships/hyperlink" Target="https://sr.wikipedia.org/wiki/%D0%90%D1%80%D1%81%D0%B5%D0%BD_%D0%9A%D0%B0%D1%80%D0%B0%D1%92%D0%BE%D1%80%D1%92%D0%B5%D0%B2%D0%B8%D1%9B" TargetMode="External"/><Relationship Id="rId15" Type="http://schemas.openxmlformats.org/officeDocument/2006/relationships/hyperlink" Target="https://sr.wikipedia.org/wiki/%D0%90%D0%BF%D1%80%D0%B8%D0%BB%D1%81%D0%BA%D0%B8_%D1%80%D0%B0%D1%82" TargetMode="External"/><Relationship Id="rId10" Type="http://schemas.openxmlformats.org/officeDocument/2006/relationships/hyperlink" Target="https://sr.wikipedia.org/wiki/%D0%91%D0%B0%D0%BD%D0%BE%D0%B2%D0%B8%D0%BD%D0%B0_%D0%A5%D1%80%D0%B2%D0%B0%D1%82%D1%81%D0%BA%D0%B0" TargetMode="External"/><Relationship Id="rId19" Type="http://schemas.openxmlformats.org/officeDocument/2006/relationships/hyperlink" Target="https://sr.wikipedia.org/wiki/%D0%90%D0%BB%D0%B5%D0%BA%D1%81%D0%B0%D0%BD%D0%B4%D0%B0%D1%80_(%D0%9F%D0%B0%D0%B2%D0%BB%D0%BE%D0%B2)_%D0%9A%D0%B0%D1%80%D0%B0%D1%92%D0%BE%D1%80%D1%92%D0%B5%D0%B2%D0%B8%D1%9B" TargetMode="External"/><Relationship Id="rId4" Type="http://schemas.openxmlformats.org/officeDocument/2006/relationships/hyperlink" Target="https://sr.wikipedia.org/wiki/%D0%9A%D1%80%D0%B0%D1%99%D0%B5%D0%B2%D0%B8%D0%BD%D0%B0_%D0%88%D1%83%D0%B3%D0%BE%D1%81%D0%BB%D0%B0%D0%B2%D0%B8%D1%98%D0%B0" TargetMode="External"/><Relationship Id="rId9" Type="http://schemas.openxmlformats.org/officeDocument/2006/relationships/hyperlink" Target="https://sr.wikipedia.org/wiki/%D0%92%D0%BB%D0%B0%D1%82%D0%BA%D0%BE_%D0%9C%D0%B0%D1%87%D0%B5%D0%BA" TargetMode="External"/><Relationship Id="rId14" Type="http://schemas.openxmlformats.org/officeDocument/2006/relationships/hyperlink" Target="https://sr.wikipedia.org/wiki/%D0%92%D0%BE%D1%98%D0%BD%D0%B8_%D0%BF%D1%83%D1%87_%D0%BE%D0%B4_27._%D0%BC%D0%B0%D1%80%D1%82%D0%B0_1941."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novosti.rs/upload/images/2012/05/13/feljton-belvedere.jp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5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sr.wikipedia.org/wiki/%D0%88%D0%BE%D0%B2%D0%B0%D0%BD_%D0%82%D0%BE%D1%80%D1%92%D0%B5%D0%B2%D0%B8%D1%9B_(%D0%BA%D1%9A%D0%B8%D0%B6%D0%B5%D0%B2%D0%BD%D0%B8%D0%BA)" TargetMode="External"/><Relationship Id="rId3" Type="http://schemas.openxmlformats.org/officeDocument/2006/relationships/hyperlink" Target="https://sr.wikipedia.org/wiki/%D0%A5%D1%80%D0%B2%D0%B0%D1%82%D1%81%D0%BA%D0%B0" TargetMode="External"/><Relationship Id="rId7" Type="http://schemas.openxmlformats.org/officeDocument/2006/relationships/hyperlink" Target="https://sr.wikipedia.org/wiki/%D0%A1%D0%BB%D0%BE%D0%B2%D0%B5%D0%BD%D0%B0%D1%87%D0%BA%D0%B8_%D1%98%D0%B5%D0%B7%D0%B8%D0%BA" TargetMode="External"/><Relationship Id="rId12" Type="http://schemas.openxmlformats.org/officeDocument/2006/relationships/hyperlink" Target="https://sr.wikipedia.org/wiki/%D0%88%D0%BE%D1%81%D0%B8%D1%84_%D0%A0%D1%83%D1%9A%D0%B0%D0%BD%D0%B8%D0%BD" TargetMode="External"/><Relationship Id="rId2" Type="http://schemas.openxmlformats.org/officeDocument/2006/relationships/hyperlink" Target="https://sr.wikipedia.org/wiki/%D0%A1%D1%80%D0%B1%D0%B8%D1%98%D0%B0" TargetMode="External"/><Relationship Id="rId1" Type="http://schemas.openxmlformats.org/officeDocument/2006/relationships/slideLayout" Target="../slideLayouts/slideLayout7.xml"/><Relationship Id="rId6" Type="http://schemas.openxmlformats.org/officeDocument/2006/relationships/hyperlink" Target="https://sr.wikipedia.org/wiki/%D0%A1%D1%80%D0%BF%D1%81%D0%BA%D0%BE%D1%85%D1%80%D0%B2%D0%B0%D1%82%D1%81%D0%BA%D0%B8_%D1%98%D0%B5%D0%B7%D0%B8%D0%BA" TargetMode="External"/><Relationship Id="rId11" Type="http://schemas.openxmlformats.org/officeDocument/2006/relationships/hyperlink" Target="https://sr.wikipedia.org/wiki/%D0%94%D0%B0%D0%B2%D0%BE%D1%80%D0%B8%D0%BD_%D0%88%D0%B5%D0%BD%D0%BA%D0%BE" TargetMode="External"/><Relationship Id="rId5" Type="http://schemas.openxmlformats.org/officeDocument/2006/relationships/hyperlink" Target="https://sr.wikipedia.org/wiki/%D0%9A%D1%80%D0%B0%D1%99%D0%B5%D0%B2%D0%B8%D0%BD%D0%B0_%D0%88%D1%83%D0%B3%D0%BE%D1%81%D0%BB%D0%B0%D0%B2%D0%B8%D1%98%D0%B0" TargetMode="External"/><Relationship Id="rId10" Type="http://schemas.openxmlformats.org/officeDocument/2006/relationships/hyperlink" Target="https://sr.wikipedia.org/w/index.php?title=%D0%A1%D0%B8%D0%BC%D0%BE%D0%BD_%D0%88%D0%B5%D0%BD%D0%BA%D0%BE&amp;action=edit&amp;redlink=1" TargetMode="External"/><Relationship Id="rId4" Type="http://schemas.openxmlformats.org/officeDocument/2006/relationships/hyperlink" Target="https://sr.wikipedia.org/wiki/%D0%A1%D0%BB%D0%BE%D0%B2%D0%B5%D0%BD%D0%B8%D1%98%D0%B0" TargetMode="External"/><Relationship Id="rId9" Type="http://schemas.openxmlformats.org/officeDocument/2006/relationships/hyperlink" Target="https://sr.wikipedia.org/wiki/%D0%90%D0%BD%D1%82%D1%83%D0%BD_%D0%9C%D0%B8%D1%85%D0%B0%D0%BD%D0%BE%D0%B2%D0%B8%D1%9B"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 Id="rId5" Type="http://schemas.openxmlformats.org/officeDocument/2006/relationships/image" Target="../media/image83.jpeg"/><Relationship Id="rId4" Type="http://schemas.openxmlformats.org/officeDocument/2006/relationships/image" Target="../media/image82.jpeg"/></Relationships>
</file>

<file path=ppt/slides/_rels/slide6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0" y="214313"/>
            <a:ext cx="8686800" cy="1214437"/>
          </a:xfrm>
        </p:spPr>
        <p:txBody>
          <a:bodyPr>
            <a:normAutofit/>
          </a:bodyPr>
          <a:lstStyle/>
          <a:p>
            <a:pPr algn="ctr" eaLnBrk="1" hangingPunct="1">
              <a:defRPr/>
            </a:pPr>
            <a:r>
              <a:rPr lang="sr-Cyrl-CS" dirty="0" smtClean="0"/>
              <a:t>      </a:t>
            </a:r>
            <a:r>
              <a:rPr lang="sr-Cyrl-CS" dirty="0" smtClean="0">
                <a:solidFill>
                  <a:schemeClr val="tx1"/>
                </a:solidFill>
                <a:latin typeface="Arial Black" pitchFamily="34" charset="0"/>
              </a:rPr>
              <a:t>Краљевина </a:t>
            </a:r>
            <a:r>
              <a:rPr lang="sr-Cyrl-RS" dirty="0" smtClean="0">
                <a:solidFill>
                  <a:schemeClr val="tx1"/>
                </a:solidFill>
                <a:latin typeface="Arial Black" pitchFamily="34" charset="0"/>
              </a:rPr>
              <a:t>СХС</a:t>
            </a:r>
            <a:r>
              <a:rPr lang="sr-Cyrl-CS" dirty="0" smtClean="0">
                <a:solidFill>
                  <a:schemeClr val="tx1"/>
                </a:solidFill>
                <a:latin typeface="Arial Black" pitchFamily="34" charset="0"/>
              </a:rPr>
              <a:t>  1918</a:t>
            </a:r>
            <a:r>
              <a:rPr lang="en-US" dirty="0" smtClean="0">
                <a:solidFill>
                  <a:schemeClr val="tx1"/>
                </a:solidFill>
                <a:latin typeface="Arial Black" pitchFamily="34" charset="0"/>
              </a:rPr>
              <a:t> </a:t>
            </a:r>
            <a:r>
              <a:rPr lang="sr-Cyrl-CS" dirty="0" smtClean="0">
                <a:solidFill>
                  <a:schemeClr val="tx1"/>
                </a:solidFill>
                <a:latin typeface="Arial Black" pitchFamily="34" charset="0"/>
              </a:rPr>
              <a:t>– 192</a:t>
            </a:r>
            <a:r>
              <a:rPr lang="sr-Latn-RS" dirty="0" smtClean="0">
                <a:solidFill>
                  <a:schemeClr val="tx1"/>
                </a:solidFill>
                <a:latin typeface="Arial Black" pitchFamily="34" charset="0"/>
              </a:rPr>
              <a:t>9</a:t>
            </a:r>
            <a:r>
              <a:rPr lang="sr-Cyrl-CS" dirty="0" smtClean="0">
                <a:solidFill>
                  <a:schemeClr val="tx1"/>
                </a:solidFill>
                <a:latin typeface="Arial Black" pitchFamily="34" charset="0"/>
              </a:rPr>
              <a:t>.</a:t>
            </a:r>
            <a:endParaRPr lang="en-US" dirty="0" smtClean="0">
              <a:solidFill>
                <a:schemeClr val="tx1"/>
              </a:solidFill>
              <a:latin typeface="Arial Black" pitchFamily="34" charset="0"/>
            </a:endParaRPr>
          </a:p>
        </p:txBody>
      </p:sp>
      <p:sp>
        <p:nvSpPr>
          <p:cNvPr id="182275" name="Rectangle 3"/>
          <p:cNvSpPr>
            <a:spLocks noGrp="1" noChangeArrowheads="1"/>
          </p:cNvSpPr>
          <p:nvPr>
            <p:ph type="subTitle" idx="1"/>
          </p:nvPr>
        </p:nvSpPr>
        <p:spPr>
          <a:xfrm>
            <a:off x="1000125" y="1371600"/>
            <a:ext cx="4791075" cy="1258888"/>
          </a:xfrm>
        </p:spPr>
        <p:txBody>
          <a:bodyPr>
            <a:normAutofit/>
          </a:bodyPr>
          <a:lstStyle/>
          <a:p>
            <a:pPr eaLnBrk="1" hangingPunct="1">
              <a:buFont typeface="Wingdings" pitchFamily="2" charset="2"/>
              <a:buNone/>
            </a:pPr>
            <a:endParaRPr lang="sr-Cyrl-CS" sz="1400" i="1" dirty="0" smtClean="0">
              <a:solidFill>
                <a:schemeClr val="tx1"/>
              </a:solidFill>
              <a:latin typeface="Arial Black" pitchFamily="34" charset="0"/>
            </a:endParaRPr>
          </a:p>
          <a:p>
            <a:pPr eaLnBrk="1" hangingPunct="1">
              <a:buFont typeface="Wingdings" pitchFamily="2" charset="2"/>
              <a:buNone/>
            </a:pPr>
            <a:endParaRPr lang="en-US" sz="1400" i="1" dirty="0" smtClean="0">
              <a:solidFill>
                <a:srgbClr val="99FF99"/>
              </a:solidFill>
              <a:latin typeface="Arial Black" pitchFamily="34" charset="0"/>
            </a:endParaRPr>
          </a:p>
          <a:p>
            <a:pPr eaLnBrk="1" hangingPunct="1">
              <a:buFont typeface="Wingdings" pitchFamily="2" charset="2"/>
              <a:buNone/>
            </a:pPr>
            <a:endParaRPr lang="en-US" sz="1800" b="1" i="1" dirty="0" smtClean="0">
              <a:solidFill>
                <a:srgbClr val="FFFF00"/>
              </a:solidFill>
              <a:latin typeface="Arial Black" pitchFamily="34" charset="0"/>
            </a:endParaRPr>
          </a:p>
        </p:txBody>
      </p:sp>
      <p:pic>
        <p:nvPicPr>
          <p:cNvPr id="3077" name="Picture 4" descr="Kingdom_of_Yugoslavia_CoA_%28big%29"/>
          <p:cNvPicPr>
            <a:picLocks noChangeAspect="1" noChangeArrowheads="1"/>
          </p:cNvPicPr>
          <p:nvPr/>
        </p:nvPicPr>
        <p:blipFill>
          <a:blip r:embed="rId5" cstate="print"/>
          <a:srcRect/>
          <a:stretch>
            <a:fillRect/>
          </a:stretch>
        </p:blipFill>
        <p:spPr bwMode="auto">
          <a:xfrm>
            <a:off x="5410199" y="3286125"/>
            <a:ext cx="2987675" cy="3143250"/>
          </a:xfrm>
          <a:prstGeom prst="rect">
            <a:avLst/>
          </a:prstGeom>
          <a:noFill/>
          <a:ln w="9525">
            <a:noFill/>
            <a:miter lim="800000"/>
            <a:headEnd/>
            <a:tailEnd/>
          </a:ln>
        </p:spPr>
      </p:pic>
      <p:pic>
        <p:nvPicPr>
          <p:cNvPr id="3078" name="Picture 7" descr="http://upload.wikimedia.org/wikipedia/sr/3/31/Veliki_i_kraljevski_grb.PNG"/>
          <p:cNvPicPr>
            <a:picLocks noChangeAspect="1" noChangeArrowheads="1"/>
          </p:cNvPicPr>
          <p:nvPr/>
        </p:nvPicPr>
        <p:blipFill>
          <a:blip r:embed="rId6" cstate="print"/>
          <a:srcRect/>
          <a:stretch>
            <a:fillRect/>
          </a:stretch>
        </p:blipFill>
        <p:spPr bwMode="auto">
          <a:xfrm>
            <a:off x="2286000" y="1447800"/>
            <a:ext cx="3886200" cy="2195513"/>
          </a:xfrm>
          <a:prstGeom prst="rect">
            <a:avLst/>
          </a:prstGeom>
          <a:noFill/>
          <a:ln w="9525">
            <a:noFill/>
            <a:miter lim="800000"/>
            <a:headEnd/>
            <a:tailEnd/>
          </a:ln>
        </p:spPr>
      </p:pic>
      <p:sp>
        <p:nvSpPr>
          <p:cNvPr id="7" name="TextBox 6"/>
          <p:cNvSpPr txBox="1"/>
          <p:nvPr/>
        </p:nvSpPr>
        <p:spPr>
          <a:xfrm>
            <a:off x="1524000" y="3657600"/>
            <a:ext cx="4724400" cy="646331"/>
          </a:xfrm>
          <a:prstGeom prst="rect">
            <a:avLst/>
          </a:prstGeom>
          <a:noFill/>
        </p:spPr>
        <p:txBody>
          <a:bodyPr wrap="square" rtlCol="0">
            <a:spAutoFit/>
          </a:bodyPr>
          <a:lstStyle/>
          <a:p>
            <a:r>
              <a:rPr lang="sr-Cyrl-CS" b="1" i="1" dirty="0" smtClean="0">
                <a:latin typeface="Arial Black" pitchFamily="34" charset="0"/>
              </a:rPr>
              <a:t>Застава</a:t>
            </a:r>
            <a:r>
              <a:rPr lang="en-US" b="1" i="1" dirty="0" smtClean="0">
                <a:latin typeface="Arial Black" pitchFamily="34" charset="0"/>
              </a:rPr>
              <a:t> </a:t>
            </a:r>
            <a:r>
              <a:rPr lang="sr-Cyrl-CS" b="1" i="1" dirty="0" smtClean="0">
                <a:latin typeface="Arial Black" pitchFamily="34" charset="0"/>
              </a:rPr>
              <a:t>и грб</a:t>
            </a:r>
          </a:p>
          <a:p>
            <a:endParaRPr lang="en-US" dirty="0"/>
          </a:p>
        </p:txBody>
      </p:sp>
      <p:pic>
        <p:nvPicPr>
          <p:cNvPr id="8" name="Content Placeholder 6" descr="200px-Naval_Ensign_of_the_Kingdom_of_Yugoslavia.svg.png"/>
          <p:cNvPicPr>
            <a:picLocks noChangeAspect="1"/>
          </p:cNvPicPr>
          <p:nvPr/>
        </p:nvPicPr>
        <p:blipFill>
          <a:blip r:embed="rId7" cstate="print"/>
          <a:stretch>
            <a:fillRect/>
          </a:stretch>
        </p:blipFill>
        <p:spPr>
          <a:xfrm>
            <a:off x="914400" y="4038600"/>
            <a:ext cx="3505200" cy="2330958"/>
          </a:xfrm>
          <a:prstGeom prst="rect">
            <a:avLst/>
          </a:prstGeom>
        </p:spPr>
      </p:pic>
    </p:spTree>
    <p:custDataLst>
      <p:tags r:id="rId1"/>
    </p:custDataLst>
  </p:cSld>
  <p:clrMapOvr>
    <a:masterClrMapping/>
  </p:clrMapOvr>
  <p:transition>
    <p:comb/>
    <p:sndAc>
      <p:stSnd>
        <p:snd r:embed="rId4"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2274">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5638799" y="1143000"/>
            <a:ext cx="2945289" cy="762000"/>
          </a:xfrm>
        </p:spPr>
        <p:txBody>
          <a:bodyPr>
            <a:noAutofit/>
          </a:bodyPr>
          <a:lstStyle/>
          <a:p>
            <a:r>
              <a:rPr lang="sr-Cyrl-CS" sz="2400" dirty="0" smtClean="0">
                <a:solidFill>
                  <a:schemeClr val="bg1"/>
                </a:solidFill>
              </a:rPr>
              <a:t>ЈУН 1922. </a:t>
            </a:r>
            <a:r>
              <a:rPr lang="sr-Cyrl-CS" sz="2400" dirty="0" smtClean="0">
                <a:solidFill>
                  <a:srgbClr val="FF0000"/>
                </a:solidFill>
              </a:rPr>
              <a:t>ВЕНЧАЊЕ </a:t>
            </a:r>
            <a:endParaRPr lang="en-US" sz="2400" dirty="0">
              <a:solidFill>
                <a:srgbClr val="FF0000"/>
              </a:solidFill>
            </a:endParaRPr>
          </a:p>
        </p:txBody>
      </p:sp>
      <p:pic>
        <p:nvPicPr>
          <p:cNvPr id="7" name="Content Placeholder 6" descr="VERIDBA.jpg"/>
          <p:cNvPicPr>
            <a:picLocks noGrp="1" noChangeAspect="1"/>
          </p:cNvPicPr>
          <p:nvPr>
            <p:ph sz="quarter" idx="2"/>
          </p:nvPr>
        </p:nvPicPr>
        <p:blipFill>
          <a:blip r:embed="rId2" cstate="print"/>
          <a:stretch>
            <a:fillRect/>
          </a:stretch>
        </p:blipFill>
        <p:spPr>
          <a:xfrm>
            <a:off x="381000" y="304800"/>
            <a:ext cx="4114800" cy="3276600"/>
          </a:xfrm>
        </p:spPr>
      </p:pic>
      <p:pic>
        <p:nvPicPr>
          <p:cNvPr id="8" name="Content Placeholder 7" descr="VENCANJE.jpg"/>
          <p:cNvPicPr>
            <a:picLocks noGrp="1" noChangeAspect="1"/>
          </p:cNvPicPr>
          <p:nvPr>
            <p:ph sz="quarter" idx="4"/>
          </p:nvPr>
        </p:nvPicPr>
        <p:blipFill>
          <a:blip r:embed="rId3" cstate="print"/>
          <a:stretch>
            <a:fillRect/>
          </a:stretch>
        </p:blipFill>
        <p:spPr>
          <a:xfrm>
            <a:off x="4572000" y="2590800"/>
            <a:ext cx="4419600" cy="3429000"/>
          </a:xfrm>
        </p:spPr>
      </p:pic>
      <p:sp>
        <p:nvSpPr>
          <p:cNvPr id="6" name="Heart 5"/>
          <p:cNvSpPr/>
          <p:nvPr/>
        </p:nvSpPr>
        <p:spPr>
          <a:xfrm rot="10800000" flipV="1">
            <a:off x="2057400" y="3886200"/>
            <a:ext cx="696258" cy="911526"/>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477000" y="1905000"/>
            <a:ext cx="762000" cy="83820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1600200" y="4724400"/>
            <a:ext cx="2438400" cy="769441"/>
          </a:xfrm>
          <a:prstGeom prst="rect">
            <a:avLst/>
          </a:prstGeom>
          <a:noFill/>
        </p:spPr>
        <p:txBody>
          <a:bodyPr wrap="square" rtlCol="0">
            <a:spAutoFit/>
          </a:bodyPr>
          <a:lstStyle/>
          <a:p>
            <a:r>
              <a:rPr lang="sr-Cyrl-CS" sz="2400" b="1" dirty="0" smtClean="0">
                <a:solidFill>
                  <a:schemeClr val="bg1"/>
                </a:solidFill>
              </a:rPr>
              <a:t>ВЕРЕНИЦИ</a:t>
            </a:r>
            <a:r>
              <a:rPr lang="sr-Cyrl-CS" sz="2400" b="1" dirty="0" smtClean="0"/>
              <a:t> </a:t>
            </a:r>
            <a:endParaRPr lang="en-US" sz="2400" b="1" dirty="0" smtClean="0"/>
          </a:p>
          <a:p>
            <a:endParaRPr lang="en-US"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2071688" y="285750"/>
            <a:ext cx="6843712" cy="1357313"/>
          </a:xfrm>
          <a:solidFill>
            <a:srgbClr val="92D050"/>
          </a:solidFill>
        </p:spPr>
        <p:txBody>
          <a:bodyPr>
            <a:normAutofit/>
          </a:bodyPr>
          <a:lstStyle/>
          <a:p>
            <a:pPr eaLnBrk="1" hangingPunct="1"/>
            <a:r>
              <a:rPr lang="sr-Latn-CS" sz="2400" b="1" dirty="0" smtClean="0"/>
              <a:t/>
            </a:r>
            <a:br>
              <a:rPr lang="sr-Latn-CS" sz="2400" b="1" dirty="0" smtClean="0"/>
            </a:br>
            <a:r>
              <a:rPr lang="sr-Latn-CS" sz="2400" b="1" dirty="0" smtClean="0"/>
              <a:t>      </a:t>
            </a:r>
            <a:r>
              <a:rPr lang="sr-Cyrl-CS" sz="2700" b="1" dirty="0" smtClean="0">
                <a:solidFill>
                  <a:srgbClr val="FFFF00"/>
                </a:solidFill>
              </a:rPr>
              <a:t>Државноправни провизоријум</a:t>
            </a:r>
            <a:br>
              <a:rPr lang="sr-Cyrl-CS" sz="2700" b="1" dirty="0" smtClean="0">
                <a:solidFill>
                  <a:srgbClr val="FFFF00"/>
                </a:solidFill>
              </a:rPr>
            </a:br>
            <a:endParaRPr lang="en-US" sz="2700" b="1" dirty="0" smtClean="0">
              <a:solidFill>
                <a:srgbClr val="FFFF00"/>
              </a:solidFill>
            </a:endParaRPr>
          </a:p>
        </p:txBody>
      </p:sp>
      <p:sp>
        <p:nvSpPr>
          <p:cNvPr id="33797" name="Rectangle 5"/>
          <p:cNvSpPr>
            <a:spLocks noGrp="1" noChangeArrowheads="1"/>
          </p:cNvSpPr>
          <p:nvPr>
            <p:ph sz="half" idx="1"/>
          </p:nvPr>
        </p:nvSpPr>
        <p:spPr>
          <a:xfrm>
            <a:off x="228600" y="2057400"/>
            <a:ext cx="6129339" cy="4800600"/>
          </a:xfrm>
          <a:solidFill>
            <a:srgbClr val="FFC000"/>
          </a:solidFill>
          <a:ln w="57150">
            <a:solidFill>
              <a:schemeClr val="accent4">
                <a:lumMod val="95000"/>
                <a:lumOff val="5000"/>
              </a:schemeClr>
            </a:solidFill>
          </a:ln>
        </p:spPr>
        <p:txBody>
          <a:bodyPr>
            <a:noAutofit/>
          </a:bodyPr>
          <a:lstStyle/>
          <a:p>
            <a:pPr>
              <a:defRPr/>
            </a:pPr>
            <a:r>
              <a:rPr lang="sr-Cyrl-CS" sz="1600" b="1" dirty="0" smtClean="0">
                <a:solidFill>
                  <a:schemeClr val="bg1"/>
                </a:solidFill>
                <a:latin typeface="Arial" pitchFamily="34" charset="0"/>
                <a:cs typeface="Arial" pitchFamily="34" charset="0"/>
              </a:rPr>
              <a:t>Период</a:t>
            </a:r>
            <a:r>
              <a:rPr lang="sr-Cyrl-CS" sz="1600" b="1" dirty="0" smtClean="0">
                <a:solidFill>
                  <a:schemeClr val="tx1"/>
                </a:solidFill>
                <a:latin typeface="Arial" pitchFamily="34" charset="0"/>
                <a:cs typeface="Arial" pitchFamily="34" charset="0"/>
              </a:rPr>
              <a:t> који је трајао </a:t>
            </a:r>
            <a:r>
              <a:rPr lang="sr-Cyrl-CS" sz="1600" b="1" dirty="0" smtClean="0">
                <a:solidFill>
                  <a:schemeClr val="bg1"/>
                </a:solidFill>
                <a:latin typeface="Arial" pitchFamily="34" charset="0"/>
                <a:cs typeface="Arial" pitchFamily="34" charset="0"/>
              </a:rPr>
              <a:t>од </a:t>
            </a:r>
            <a:r>
              <a:rPr lang="sr-Cyrl-CS" sz="1600" b="1" dirty="0" smtClean="0">
                <a:solidFill>
                  <a:schemeClr val="tx1"/>
                </a:solidFill>
                <a:latin typeface="Arial" pitchFamily="34" charset="0"/>
                <a:cs typeface="Arial" pitchFamily="34" charset="0"/>
              </a:rPr>
              <a:t>проглашења краљевине </a:t>
            </a:r>
            <a:endParaRPr lang="sr-Latn-CS" sz="1600" b="1" dirty="0" smtClean="0">
              <a:solidFill>
                <a:schemeClr val="tx1"/>
              </a:solidFill>
              <a:latin typeface="Arial" pitchFamily="34" charset="0"/>
              <a:cs typeface="Arial" pitchFamily="34" charset="0"/>
            </a:endParaRPr>
          </a:p>
          <a:p>
            <a:pPr>
              <a:buFontTx/>
              <a:buNone/>
              <a:defRPr/>
            </a:pPr>
            <a:r>
              <a:rPr lang="sr-Latn-CS" sz="1600" b="1" dirty="0" smtClean="0">
                <a:solidFill>
                  <a:schemeClr val="tx1"/>
                </a:solidFill>
                <a:latin typeface="Arial" pitchFamily="34" charset="0"/>
                <a:cs typeface="Arial" pitchFamily="34" charset="0"/>
              </a:rPr>
              <a:t>      </a:t>
            </a:r>
            <a:r>
              <a:rPr lang="sr-Cyrl-CS" sz="1600" b="1" dirty="0" smtClean="0">
                <a:solidFill>
                  <a:schemeClr val="bg1"/>
                </a:solidFill>
                <a:latin typeface="Arial" pitchFamily="34" charset="0"/>
                <a:cs typeface="Arial" pitchFamily="34" charset="0"/>
              </a:rPr>
              <a:t>1. децембра 1918</a:t>
            </a:r>
            <a:r>
              <a:rPr lang="sr-Cyrl-CS" sz="1600" dirty="0" smtClean="0">
                <a:solidFill>
                  <a:schemeClr val="tx1"/>
                </a:solidFill>
                <a:latin typeface="Arial" pitchFamily="34" charset="0"/>
                <a:cs typeface="Arial" pitchFamily="34" charset="0"/>
              </a:rPr>
              <a:t>.год</a:t>
            </a:r>
            <a:r>
              <a:rPr lang="sr-Latn-CS" sz="1600" dirty="0" smtClean="0">
                <a:solidFill>
                  <a:schemeClr val="tx1"/>
                </a:solidFill>
                <a:latin typeface="Arial" pitchFamily="34" charset="0"/>
                <a:cs typeface="Arial" pitchFamily="34" charset="0"/>
              </a:rPr>
              <a:t>.</a:t>
            </a:r>
            <a:r>
              <a:rPr lang="sr-Cyrl-CS" sz="1600" dirty="0" smtClean="0">
                <a:solidFill>
                  <a:schemeClr val="tx1"/>
                </a:solidFill>
                <a:latin typeface="Arial" pitchFamily="34" charset="0"/>
                <a:cs typeface="Arial" pitchFamily="34" charset="0"/>
              </a:rPr>
              <a:t> </a:t>
            </a:r>
            <a:r>
              <a:rPr lang="sr-Cyrl-CS" sz="1600" b="1" dirty="0" smtClean="0">
                <a:solidFill>
                  <a:schemeClr val="bg1"/>
                </a:solidFill>
                <a:latin typeface="Arial" pitchFamily="34" charset="0"/>
                <a:cs typeface="Arial" pitchFamily="34" charset="0"/>
              </a:rPr>
              <a:t>до</a:t>
            </a:r>
            <a:r>
              <a:rPr lang="sr-Cyrl-CS" sz="1600" dirty="0" smtClean="0">
                <a:solidFill>
                  <a:schemeClr val="tx1"/>
                </a:solidFill>
                <a:latin typeface="Arial" pitchFamily="34" charset="0"/>
                <a:cs typeface="Arial" pitchFamily="34" charset="0"/>
              </a:rPr>
              <a:t> доношења </a:t>
            </a:r>
            <a:r>
              <a:rPr lang="sr-Cyrl-CS" sz="1600" b="1" dirty="0" smtClean="0">
                <a:solidFill>
                  <a:schemeClr val="bg1"/>
                </a:solidFill>
                <a:latin typeface="Arial" pitchFamily="34" charset="0"/>
                <a:cs typeface="Arial" pitchFamily="34" charset="0"/>
              </a:rPr>
              <a:t>устава</a:t>
            </a:r>
            <a:r>
              <a:rPr lang="sr-Latn-CS" sz="1600" b="1" dirty="0" smtClean="0">
                <a:solidFill>
                  <a:schemeClr val="bg1"/>
                </a:solidFill>
                <a:latin typeface="Arial" pitchFamily="34" charset="0"/>
                <a:cs typeface="Arial" pitchFamily="34" charset="0"/>
              </a:rPr>
              <a:t> 1921.   </a:t>
            </a:r>
          </a:p>
          <a:p>
            <a:pPr>
              <a:buFontTx/>
              <a:buNone/>
              <a:defRPr/>
            </a:pPr>
            <a:r>
              <a:rPr lang="sr-Latn-CS" sz="1600" b="1" dirty="0" smtClean="0">
                <a:solidFill>
                  <a:schemeClr val="tx1"/>
                </a:solidFill>
                <a:latin typeface="Arial" pitchFamily="34" charset="0"/>
                <a:cs typeface="Arial" pitchFamily="34" charset="0"/>
              </a:rPr>
              <a:t>       </a:t>
            </a:r>
            <a:r>
              <a:rPr lang="sr-Cyrl-CS" sz="1600" b="1" dirty="0" smtClean="0">
                <a:solidFill>
                  <a:schemeClr val="tx1"/>
                </a:solidFill>
                <a:latin typeface="Arial" pitchFamily="34" charset="0"/>
                <a:cs typeface="Arial" pitchFamily="34" charset="0"/>
              </a:rPr>
              <a:t>назива се </a:t>
            </a:r>
            <a:r>
              <a:rPr lang="sr-Cyrl-CS" sz="1600" b="1" dirty="0" smtClean="0">
                <a:solidFill>
                  <a:schemeClr val="bg1"/>
                </a:solidFill>
                <a:latin typeface="Arial" pitchFamily="34" charset="0"/>
                <a:cs typeface="Arial" pitchFamily="34" charset="0"/>
              </a:rPr>
              <a:t>државноправни провизоријум</a:t>
            </a:r>
            <a:r>
              <a:rPr lang="sr-Cyrl-CS" sz="1600" b="1" dirty="0" smtClean="0">
                <a:solidFill>
                  <a:schemeClr val="tx1"/>
                </a:solidFill>
                <a:latin typeface="Arial" pitchFamily="34" charset="0"/>
                <a:cs typeface="Arial" pitchFamily="34" charset="0"/>
              </a:rPr>
              <a:t>.</a:t>
            </a:r>
            <a:endParaRPr lang="en-US" sz="1600" dirty="0" smtClean="0">
              <a:solidFill>
                <a:schemeClr val="tx1"/>
              </a:solidFill>
              <a:latin typeface="Arial" pitchFamily="34" charset="0"/>
              <a:cs typeface="Arial" pitchFamily="34" charset="0"/>
            </a:endParaRPr>
          </a:p>
          <a:p>
            <a:pPr>
              <a:defRPr/>
            </a:pPr>
            <a:r>
              <a:rPr lang="sr-Latn-CS" sz="1600" b="1" dirty="0" smtClean="0">
                <a:solidFill>
                  <a:schemeClr val="tx1"/>
                </a:solidFill>
                <a:latin typeface="Arial" pitchFamily="34" charset="0"/>
                <a:cs typeface="Arial" pitchFamily="34" charset="0"/>
              </a:rPr>
              <a:t> </a:t>
            </a:r>
            <a:r>
              <a:rPr lang="sr-Cyrl-CS" sz="1600" b="1" dirty="0" smtClean="0">
                <a:solidFill>
                  <a:schemeClr val="tx1"/>
                </a:solidFill>
                <a:latin typeface="Arial" pitchFamily="34" charset="0"/>
                <a:cs typeface="Arial" pitchFamily="34" charset="0"/>
              </a:rPr>
              <a:t> Власт је припадала</a:t>
            </a:r>
            <a:r>
              <a:rPr lang="sr-Latn-CS" sz="1600" b="1" dirty="0" smtClean="0">
                <a:solidFill>
                  <a:schemeClr val="tx1"/>
                </a:solidFill>
                <a:latin typeface="Arial" pitchFamily="34" charset="0"/>
                <a:cs typeface="Arial" pitchFamily="34" charset="0"/>
              </a:rPr>
              <a:t>:</a:t>
            </a:r>
            <a:endParaRPr lang="en-US" sz="1600" dirty="0" smtClean="0">
              <a:solidFill>
                <a:schemeClr val="tx1"/>
              </a:solidFill>
              <a:latin typeface="Arial" pitchFamily="34" charset="0"/>
              <a:cs typeface="Arial" pitchFamily="34" charset="0"/>
            </a:endParaRPr>
          </a:p>
          <a:p>
            <a:pPr>
              <a:buFontTx/>
              <a:buNone/>
              <a:defRPr/>
            </a:pPr>
            <a:r>
              <a:rPr lang="sr-Cyrl-CS" sz="1600" b="1" dirty="0" smtClean="0">
                <a:solidFill>
                  <a:schemeClr val="tx1"/>
                </a:solidFill>
                <a:latin typeface="Arial" pitchFamily="34" charset="0"/>
                <a:cs typeface="Arial" pitchFamily="34" charset="0"/>
              </a:rPr>
              <a:t>        </a:t>
            </a:r>
            <a:r>
              <a:rPr lang="sr-Latn-CS" sz="1600" b="1" dirty="0" smtClean="0">
                <a:solidFill>
                  <a:schemeClr val="tx1"/>
                </a:solidFill>
                <a:latin typeface="Arial" pitchFamily="34" charset="0"/>
                <a:cs typeface="Arial" pitchFamily="34" charset="0"/>
              </a:rPr>
              <a:t>1. </a:t>
            </a:r>
            <a:r>
              <a:rPr lang="sr-Cyrl-CS" sz="1600" b="1" dirty="0" smtClean="0">
                <a:solidFill>
                  <a:schemeClr val="tx1"/>
                </a:solidFill>
                <a:latin typeface="Arial" pitchFamily="34" charset="0"/>
                <a:cs typeface="Arial" pitchFamily="34" charset="0"/>
              </a:rPr>
              <a:t>регенту Александру</a:t>
            </a:r>
            <a:r>
              <a:rPr lang="sr-Cyrl-CS" sz="1600" dirty="0" smtClean="0">
                <a:solidFill>
                  <a:schemeClr val="tx1"/>
                </a:solidFill>
                <a:latin typeface="Arial" pitchFamily="34" charset="0"/>
                <a:cs typeface="Arial" pitchFamily="34" charset="0"/>
              </a:rPr>
              <a:t> који је фактички вршио   </a:t>
            </a:r>
          </a:p>
          <a:p>
            <a:pPr>
              <a:buFontTx/>
              <a:buNone/>
              <a:defRPr/>
            </a:pPr>
            <a:r>
              <a:rPr lang="sr-Cyrl-CS" sz="1600" dirty="0" smtClean="0">
                <a:solidFill>
                  <a:schemeClr val="tx1"/>
                </a:solidFill>
                <a:latin typeface="Arial" pitchFamily="34" charset="0"/>
                <a:cs typeface="Arial" pitchFamily="34" charset="0"/>
              </a:rPr>
              <a:t>       </a:t>
            </a:r>
            <a:r>
              <a:rPr lang="sr-Latn-CS" sz="1600" dirty="0" smtClean="0">
                <a:solidFill>
                  <a:schemeClr val="tx1"/>
                </a:solidFill>
                <a:latin typeface="Arial" pitchFamily="34" charset="0"/>
                <a:cs typeface="Arial" pitchFamily="34" charset="0"/>
              </a:rPr>
              <a:t>  </a:t>
            </a:r>
            <a:r>
              <a:rPr lang="sr-Cyrl-CS" sz="1600" dirty="0" smtClean="0">
                <a:solidFill>
                  <a:schemeClr val="tx1"/>
                </a:solidFill>
                <a:latin typeface="Arial" pitchFamily="34" charset="0"/>
                <a:cs typeface="Arial" pitchFamily="34" charset="0"/>
              </a:rPr>
              <a:t>краљевску валаст  </a:t>
            </a:r>
            <a:endParaRPr lang="en-US" sz="1600" dirty="0" smtClean="0">
              <a:solidFill>
                <a:schemeClr val="tx1"/>
              </a:solidFill>
              <a:latin typeface="Arial" pitchFamily="34" charset="0"/>
              <a:cs typeface="Arial" pitchFamily="34" charset="0"/>
            </a:endParaRPr>
          </a:p>
          <a:p>
            <a:pPr>
              <a:defRPr/>
            </a:pPr>
            <a:r>
              <a:rPr lang="sr-Latn-CS" sz="1600" b="1" dirty="0" smtClean="0">
                <a:solidFill>
                  <a:schemeClr val="tx1"/>
                </a:solidFill>
                <a:latin typeface="Arial" pitchFamily="34" charset="0"/>
                <a:cs typeface="Arial" pitchFamily="34" charset="0"/>
              </a:rPr>
              <a:t>2. </a:t>
            </a:r>
            <a:r>
              <a:rPr lang="sr-Cyrl-CS" sz="1600" b="1" dirty="0" smtClean="0">
                <a:solidFill>
                  <a:schemeClr val="tx1"/>
                </a:solidFill>
                <a:latin typeface="Arial" pitchFamily="34" charset="0"/>
                <a:cs typeface="Arial" pitchFamily="34" charset="0"/>
              </a:rPr>
              <a:t>Привременом народном представништву</a:t>
            </a:r>
            <a:r>
              <a:rPr lang="sr-Latn-CS" sz="1600" b="1" dirty="0" smtClean="0">
                <a:solidFill>
                  <a:schemeClr val="tx1"/>
                </a:solidFill>
                <a:latin typeface="Arial" pitchFamily="34" charset="0"/>
                <a:cs typeface="Arial" pitchFamily="34" charset="0"/>
              </a:rPr>
              <a:t> </a:t>
            </a:r>
            <a:r>
              <a:rPr lang="sr-Cyrl-CS" sz="1600" b="1" dirty="0" smtClean="0">
                <a:solidFill>
                  <a:schemeClr val="tx1"/>
                </a:solidFill>
                <a:latin typeface="Arial" pitchFamily="34" charset="0"/>
                <a:cs typeface="Arial" pitchFamily="34" charset="0"/>
              </a:rPr>
              <a:t>и </a:t>
            </a:r>
            <a:r>
              <a:rPr lang="sr-Latn-CS" sz="1600" b="1" dirty="0" smtClean="0">
                <a:solidFill>
                  <a:schemeClr val="tx1"/>
                </a:solidFill>
                <a:latin typeface="Arial" pitchFamily="34" charset="0"/>
                <a:cs typeface="Arial" pitchFamily="34" charset="0"/>
              </a:rPr>
              <a:t>3. </a:t>
            </a:r>
            <a:r>
              <a:rPr lang="sr-Cyrl-CS" sz="1600" b="1" dirty="0" smtClean="0">
                <a:solidFill>
                  <a:schemeClr val="tx1"/>
                </a:solidFill>
                <a:latin typeface="Arial" pitchFamily="34" charset="0"/>
                <a:cs typeface="Arial" pitchFamily="34" charset="0"/>
              </a:rPr>
              <a:t>Влади</a:t>
            </a:r>
          </a:p>
          <a:p>
            <a:pPr>
              <a:buNone/>
              <a:defRPr/>
            </a:pPr>
            <a:r>
              <a:rPr lang="sr-Cyrl-CS" sz="1600" b="1" dirty="0" smtClean="0">
                <a:solidFill>
                  <a:schemeClr val="tx1"/>
                </a:solidFill>
                <a:latin typeface="Arial" pitchFamily="34" charset="0"/>
                <a:cs typeface="Arial" pitchFamily="34" charset="0"/>
              </a:rPr>
              <a:t>Прва влада</a:t>
            </a:r>
            <a:r>
              <a:rPr lang="sr-Cyrl-CS" sz="1600" dirty="0" smtClean="0">
                <a:solidFill>
                  <a:schemeClr val="tx1"/>
                </a:solidFill>
                <a:latin typeface="Arial" pitchFamily="34" charset="0"/>
                <a:cs typeface="Arial" pitchFamily="34" charset="0"/>
              </a:rPr>
              <a:t> ( Привремена влада ) </a:t>
            </a:r>
          </a:p>
          <a:p>
            <a:pPr>
              <a:buFontTx/>
              <a:buNone/>
              <a:defRPr/>
            </a:pPr>
            <a:r>
              <a:rPr lang="sr-Cyrl-CS" sz="1600" b="1" dirty="0" smtClean="0">
                <a:solidFill>
                  <a:schemeClr val="tx1"/>
                </a:solidFill>
                <a:latin typeface="Arial" pitchFamily="34" charset="0"/>
                <a:cs typeface="Arial" pitchFamily="34" charset="0"/>
              </a:rPr>
              <a:t>        20. децембар 1918.године</a:t>
            </a:r>
            <a:endParaRPr lang="en-US" sz="1600" dirty="0" smtClean="0">
              <a:solidFill>
                <a:schemeClr val="tx1"/>
              </a:solidFill>
              <a:latin typeface="Arial" pitchFamily="34" charset="0"/>
              <a:cs typeface="Arial" pitchFamily="34" charset="0"/>
            </a:endParaRPr>
          </a:p>
          <a:p>
            <a:pPr>
              <a:defRPr/>
            </a:pPr>
            <a:r>
              <a:rPr lang="sr-Cyrl-CS" sz="1600" dirty="0" smtClean="0">
                <a:solidFill>
                  <a:schemeClr val="tx1"/>
                </a:solidFill>
                <a:latin typeface="Arial" pitchFamily="34" charset="0"/>
                <a:cs typeface="Arial" pitchFamily="34" charset="0"/>
              </a:rPr>
              <a:t> </a:t>
            </a:r>
            <a:r>
              <a:rPr lang="sr-Cyrl-CS" sz="1600" b="1" dirty="0" smtClean="0">
                <a:solidFill>
                  <a:schemeClr val="tx1"/>
                </a:solidFill>
                <a:latin typeface="Arial" pitchFamily="34" charset="0"/>
                <a:cs typeface="Arial" pitchFamily="34" charset="0"/>
              </a:rPr>
              <a:t>Коалициона влада</a:t>
            </a:r>
            <a:endParaRPr lang="en-US" sz="1600" dirty="0" smtClean="0">
              <a:solidFill>
                <a:schemeClr val="tx1"/>
              </a:solidFill>
              <a:latin typeface="Arial" pitchFamily="34" charset="0"/>
              <a:cs typeface="Arial" pitchFamily="34" charset="0"/>
            </a:endParaRPr>
          </a:p>
          <a:p>
            <a:pPr>
              <a:defRPr/>
            </a:pPr>
            <a:r>
              <a:rPr lang="en-US" sz="1600" dirty="0" smtClean="0">
                <a:solidFill>
                  <a:schemeClr val="tx1"/>
                </a:solidFill>
                <a:latin typeface="Arial" pitchFamily="34" charset="0"/>
                <a:cs typeface="Arial" pitchFamily="34" charset="0"/>
              </a:rPr>
              <a:t> </a:t>
            </a:r>
            <a:r>
              <a:rPr lang="sr-Cyrl-CS" sz="1600" b="1" dirty="0" smtClean="0">
                <a:solidFill>
                  <a:schemeClr val="tx1"/>
                </a:solidFill>
                <a:latin typeface="Arial" pitchFamily="34" charset="0"/>
                <a:cs typeface="Arial" pitchFamily="34" charset="0"/>
              </a:rPr>
              <a:t>председник </a:t>
            </a:r>
            <a:r>
              <a:rPr lang="sr-Cyrl-CS" sz="1600" dirty="0" smtClean="0">
                <a:solidFill>
                  <a:schemeClr val="tx1"/>
                </a:solidFill>
                <a:latin typeface="Arial" pitchFamily="34" charset="0"/>
                <a:cs typeface="Arial" pitchFamily="34" charset="0"/>
              </a:rPr>
              <a:t> – </a:t>
            </a:r>
            <a:r>
              <a:rPr lang="sr-Cyrl-CS" sz="1600" b="1" dirty="0" smtClean="0">
                <a:solidFill>
                  <a:schemeClr val="tx1"/>
                </a:solidFill>
                <a:latin typeface="Arial" pitchFamily="34" charset="0"/>
                <a:cs typeface="Arial" pitchFamily="34" charset="0"/>
              </a:rPr>
              <a:t> Србин Стојан Протић</a:t>
            </a:r>
            <a:endParaRPr lang="en-US" sz="1600" dirty="0" smtClean="0">
              <a:solidFill>
                <a:schemeClr val="tx1"/>
              </a:solidFill>
              <a:latin typeface="Arial" pitchFamily="34" charset="0"/>
              <a:cs typeface="Arial" pitchFamily="34" charset="0"/>
            </a:endParaRPr>
          </a:p>
          <a:p>
            <a:pPr>
              <a:defRPr/>
            </a:pPr>
            <a:r>
              <a:rPr lang="sr-Cyrl-CS" sz="1600" b="1" dirty="0" smtClean="0">
                <a:solidFill>
                  <a:schemeClr val="tx1"/>
                </a:solidFill>
                <a:latin typeface="Arial" pitchFamily="34" charset="0"/>
                <a:cs typeface="Arial" pitchFamily="34" charset="0"/>
              </a:rPr>
              <a:t> потпредседник</a:t>
            </a:r>
            <a:r>
              <a:rPr lang="sr-Cyrl-CS" sz="1600" dirty="0" smtClean="0">
                <a:solidFill>
                  <a:schemeClr val="tx1"/>
                </a:solidFill>
                <a:latin typeface="Arial" pitchFamily="34" charset="0"/>
                <a:cs typeface="Arial" pitchFamily="34" charset="0"/>
              </a:rPr>
              <a:t> - Словенац  </a:t>
            </a:r>
            <a:r>
              <a:rPr lang="sr-Cyrl-CS" sz="1600" b="1" dirty="0" smtClean="0">
                <a:solidFill>
                  <a:schemeClr val="tx1"/>
                </a:solidFill>
                <a:latin typeface="Arial" pitchFamily="34" charset="0"/>
                <a:cs typeface="Arial" pitchFamily="34" charset="0"/>
              </a:rPr>
              <a:t>Антон Корошец</a:t>
            </a:r>
            <a:endParaRPr lang="en-US" sz="1600" dirty="0" smtClean="0">
              <a:solidFill>
                <a:schemeClr val="tx1"/>
              </a:solidFill>
              <a:latin typeface="Arial" pitchFamily="34" charset="0"/>
              <a:cs typeface="Arial" pitchFamily="34" charset="0"/>
            </a:endParaRPr>
          </a:p>
          <a:p>
            <a:pPr>
              <a:defRPr/>
            </a:pPr>
            <a:r>
              <a:rPr lang="en-US" sz="1600" dirty="0" smtClean="0">
                <a:solidFill>
                  <a:schemeClr val="tx1"/>
                </a:solidFill>
                <a:latin typeface="Arial" pitchFamily="34" charset="0"/>
                <a:cs typeface="Arial" pitchFamily="34" charset="0"/>
              </a:rPr>
              <a:t> </a:t>
            </a:r>
            <a:r>
              <a:rPr lang="sr-Cyrl-CS" sz="1600" b="1" dirty="0" smtClean="0">
                <a:solidFill>
                  <a:schemeClr val="tx1"/>
                </a:solidFill>
                <a:latin typeface="Arial" pitchFamily="34" charset="0"/>
                <a:cs typeface="Arial" pitchFamily="34" charset="0"/>
              </a:rPr>
              <a:t>министар унутршњих послова</a:t>
            </a:r>
            <a:r>
              <a:rPr lang="sr-Cyrl-CS" sz="1600" dirty="0" smtClean="0">
                <a:solidFill>
                  <a:schemeClr val="tx1"/>
                </a:solidFill>
                <a:latin typeface="Arial" pitchFamily="34" charset="0"/>
                <a:cs typeface="Arial" pitchFamily="34" charset="0"/>
              </a:rPr>
              <a:t> Србин </a:t>
            </a:r>
            <a:r>
              <a:rPr lang="sr-Cyrl-CS" sz="1600" b="1" dirty="0" smtClean="0">
                <a:solidFill>
                  <a:schemeClr val="tx1"/>
                </a:solidFill>
                <a:latin typeface="Arial" pitchFamily="34" charset="0"/>
                <a:cs typeface="Arial" pitchFamily="34" charset="0"/>
              </a:rPr>
              <a:t>Светозар Прибићевић</a:t>
            </a:r>
            <a:r>
              <a:rPr lang="sr-Cyrl-CS" sz="1600" dirty="0" smtClean="0">
                <a:solidFill>
                  <a:schemeClr val="tx1"/>
                </a:solidFill>
                <a:latin typeface="Arial" pitchFamily="34" charset="0"/>
                <a:cs typeface="Arial" pitchFamily="34" charset="0"/>
              </a:rPr>
              <a:t> </a:t>
            </a:r>
            <a:endParaRPr lang="en-US" sz="1600" dirty="0" smtClean="0">
              <a:solidFill>
                <a:schemeClr val="tx1"/>
              </a:solidFill>
              <a:latin typeface="Arial" pitchFamily="34" charset="0"/>
              <a:cs typeface="Arial" pitchFamily="34" charset="0"/>
            </a:endParaRPr>
          </a:p>
          <a:p>
            <a:pPr>
              <a:defRPr/>
            </a:pPr>
            <a:r>
              <a:rPr lang="en-US" sz="1600" dirty="0" smtClean="0">
                <a:solidFill>
                  <a:schemeClr val="tx1"/>
                </a:solidFill>
                <a:latin typeface="Arial" pitchFamily="34" charset="0"/>
                <a:cs typeface="Arial" pitchFamily="34" charset="0"/>
              </a:rPr>
              <a:t> </a:t>
            </a:r>
            <a:r>
              <a:rPr lang="sr-Cyrl-CS" sz="1600" b="1" dirty="0" smtClean="0">
                <a:solidFill>
                  <a:schemeClr val="tx1"/>
                </a:solidFill>
                <a:latin typeface="Arial" pitchFamily="34" charset="0"/>
                <a:cs typeface="Arial" pitchFamily="34" charset="0"/>
              </a:rPr>
              <a:t>министар спољних послова</a:t>
            </a:r>
            <a:r>
              <a:rPr lang="sr-Latn-CS" sz="1600" dirty="0" smtClean="0">
                <a:solidFill>
                  <a:schemeClr val="tx1"/>
                </a:solidFill>
                <a:latin typeface="Arial" pitchFamily="34" charset="0"/>
                <a:cs typeface="Arial" pitchFamily="34" charset="0"/>
              </a:rPr>
              <a:t>   </a:t>
            </a:r>
            <a:r>
              <a:rPr lang="sr-Cyrl-CS" sz="1600" dirty="0" smtClean="0">
                <a:solidFill>
                  <a:schemeClr val="tx1"/>
                </a:solidFill>
                <a:latin typeface="Arial" pitchFamily="34" charset="0"/>
                <a:cs typeface="Arial" pitchFamily="34" charset="0"/>
              </a:rPr>
              <a:t>Хрват </a:t>
            </a:r>
            <a:r>
              <a:rPr lang="sr-Cyrl-CS" sz="1600" b="1" dirty="0" smtClean="0">
                <a:solidFill>
                  <a:schemeClr val="tx1"/>
                </a:solidFill>
                <a:latin typeface="Arial" pitchFamily="34" charset="0"/>
                <a:cs typeface="Arial" pitchFamily="34" charset="0"/>
              </a:rPr>
              <a:t>Анте Трумбић</a:t>
            </a:r>
            <a:r>
              <a:rPr lang="sr-Cyrl-CS" sz="1600" dirty="0" smtClean="0">
                <a:solidFill>
                  <a:schemeClr val="tx1"/>
                </a:solidFill>
                <a:latin typeface="Arial" pitchFamily="34" charset="0"/>
                <a:cs typeface="Arial" pitchFamily="34" charset="0"/>
              </a:rPr>
              <a:t> </a:t>
            </a:r>
            <a:endParaRPr lang="en-US" sz="1600" dirty="0" smtClean="0">
              <a:solidFill>
                <a:schemeClr val="tx1"/>
              </a:solidFill>
              <a:latin typeface="Arial" pitchFamily="34" charset="0"/>
              <a:cs typeface="Arial" pitchFamily="34" charset="0"/>
            </a:endParaRPr>
          </a:p>
          <a:p>
            <a:pPr eaLnBrk="1" hangingPunct="1">
              <a:lnSpc>
                <a:spcPct val="80000"/>
              </a:lnSpc>
              <a:buNone/>
              <a:defRPr/>
            </a:pPr>
            <a:r>
              <a:rPr lang="sr-Latn-CS" sz="1600" b="1" dirty="0" smtClean="0">
                <a:solidFill>
                  <a:schemeClr val="tx1"/>
                </a:solidFill>
                <a:latin typeface="Arial" pitchFamily="34" charset="0"/>
                <a:cs typeface="Arial" pitchFamily="34" charset="0"/>
              </a:rPr>
              <a:t> </a:t>
            </a:r>
            <a:endParaRPr lang="sr-Cyrl-CS" sz="1600" b="1" dirty="0" smtClean="0">
              <a:solidFill>
                <a:schemeClr val="tx1"/>
              </a:solidFill>
              <a:latin typeface="Arial" pitchFamily="34" charset="0"/>
              <a:cs typeface="Arial" pitchFamily="34" charset="0"/>
            </a:endParaRPr>
          </a:p>
          <a:p>
            <a:pPr eaLnBrk="1" hangingPunct="1">
              <a:lnSpc>
                <a:spcPct val="80000"/>
              </a:lnSpc>
              <a:buFont typeface="Wingdings" pitchFamily="2" charset="2"/>
              <a:buNone/>
              <a:defRPr/>
            </a:pPr>
            <a:r>
              <a:rPr lang="sr-Cyrl-CS" sz="1600" b="1" dirty="0" smtClean="0">
                <a:solidFill>
                  <a:schemeClr val="tx1"/>
                </a:solidFill>
                <a:latin typeface="Arial" pitchFamily="34" charset="0"/>
                <a:cs typeface="Arial" pitchFamily="34" charset="0"/>
              </a:rPr>
              <a:t>   </a:t>
            </a:r>
          </a:p>
          <a:p>
            <a:pPr eaLnBrk="1" hangingPunct="1">
              <a:lnSpc>
                <a:spcPct val="80000"/>
              </a:lnSpc>
              <a:buFont typeface="Wingdings" pitchFamily="2" charset="2"/>
              <a:buNone/>
              <a:defRPr/>
            </a:pPr>
            <a:r>
              <a:rPr lang="sr-Cyrl-CS"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p:txBody>
      </p:sp>
      <p:pic>
        <p:nvPicPr>
          <p:cNvPr id="8197" name="Picture 7" descr="pasic i kralj"/>
          <p:cNvPicPr>
            <a:picLocks noChangeAspect="1" noChangeArrowheads="1"/>
          </p:cNvPicPr>
          <p:nvPr/>
        </p:nvPicPr>
        <p:blipFill>
          <a:blip r:embed="rId4" cstate="print"/>
          <a:srcRect/>
          <a:stretch>
            <a:fillRect/>
          </a:stretch>
        </p:blipFill>
        <p:spPr bwMode="auto">
          <a:xfrm>
            <a:off x="6429388" y="1600200"/>
            <a:ext cx="2562212" cy="4329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8" name="Picture 8" descr="StojanProtic"/>
          <p:cNvPicPr>
            <a:picLocks noChangeAspect="1" noChangeArrowheads="1"/>
          </p:cNvPicPr>
          <p:nvPr/>
        </p:nvPicPr>
        <p:blipFill>
          <a:blip r:embed="rId5" cstate="print"/>
          <a:srcRect/>
          <a:stretch>
            <a:fillRect/>
          </a:stretch>
        </p:blipFill>
        <p:spPr bwMode="auto">
          <a:xfrm>
            <a:off x="381000" y="152400"/>
            <a:ext cx="2057400" cy="1981200"/>
          </a:xfrm>
          <a:prstGeom prst="rect">
            <a:avLst/>
          </a:prstGeom>
          <a:ln>
            <a:noFill/>
          </a:ln>
          <a:effectLst>
            <a:outerShdw blurRad="292100" dist="139700" dir="2700000" algn="tl" rotWithShape="0">
              <a:srgbClr val="333333">
                <a:alpha val="65000"/>
              </a:srgbClr>
            </a:outerShdw>
          </a:effectLst>
        </p:spPr>
      </p:pic>
      <p:sp>
        <p:nvSpPr>
          <p:cNvPr id="2" name="Rectangle 6"/>
          <p:cNvSpPr>
            <a:spLocks noChangeArrowheads="1"/>
          </p:cNvSpPr>
          <p:nvPr/>
        </p:nvSpPr>
        <p:spPr bwMode="auto">
          <a:xfrm>
            <a:off x="6572250" y="6000750"/>
            <a:ext cx="2266950" cy="523220"/>
          </a:xfrm>
          <a:prstGeom prst="rect">
            <a:avLst/>
          </a:prstGeom>
          <a:noFill/>
          <a:ln w="9525">
            <a:noFill/>
            <a:miter lim="800000"/>
            <a:headEnd/>
            <a:tailEnd/>
          </a:ln>
        </p:spPr>
        <p:txBody>
          <a:bodyPr wrap="square">
            <a:spAutoFit/>
          </a:bodyPr>
          <a:lstStyle/>
          <a:p>
            <a:r>
              <a:rPr lang="sr-Latn-CS" sz="1400" b="1" dirty="0"/>
              <a:t>       </a:t>
            </a:r>
            <a:r>
              <a:rPr lang="sr-Cyrl-CS" sz="1400" b="1" dirty="0"/>
              <a:t>Никола Пашић и </a:t>
            </a:r>
            <a:r>
              <a:rPr lang="sr-Latn-CS" sz="1400" b="1" dirty="0" smtClean="0"/>
              <a:t> </a:t>
            </a:r>
            <a:r>
              <a:rPr lang="sr-Cyrl-CS" sz="1400" b="1" dirty="0" smtClean="0"/>
              <a:t>краљ Александар</a:t>
            </a:r>
            <a:endParaRPr lang="sr-Latn-CS" sz="1400" b="1" dirty="0"/>
          </a:p>
        </p:txBody>
      </p:sp>
      <p:sp>
        <p:nvSpPr>
          <p:cNvPr id="7" name="TextBox 6"/>
          <p:cNvSpPr txBox="1"/>
          <p:nvPr/>
        </p:nvSpPr>
        <p:spPr>
          <a:xfrm>
            <a:off x="2514600" y="1524000"/>
            <a:ext cx="2133600" cy="369332"/>
          </a:xfrm>
          <a:prstGeom prst="rect">
            <a:avLst/>
          </a:prstGeom>
          <a:noFill/>
        </p:spPr>
        <p:txBody>
          <a:bodyPr wrap="square" rtlCol="0">
            <a:spAutoFit/>
          </a:bodyPr>
          <a:lstStyle/>
          <a:p>
            <a:r>
              <a:rPr lang="sr-Cyrl-CS" b="1" dirty="0" smtClean="0"/>
              <a:t>Стојан Протић</a:t>
            </a:r>
            <a:endParaRPr lang="en-US" dirty="0"/>
          </a:p>
        </p:txBody>
      </p:sp>
    </p:spTree>
  </p:cSld>
  <p:clrMapOvr>
    <a:masterClrMapping/>
  </p:clrMapOvr>
  <p:transition spd="med">
    <p:pull dir="ld"/>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500" fill="hold"/>
                                        <p:tgtEl>
                                          <p:spTgt spid="3379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379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379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3797">
                                            <p:bg/>
                                          </p:spTgt>
                                        </p:tgtEl>
                                        <p:attrNameLst>
                                          <p:attrName>style.visibility</p:attrName>
                                        </p:attrNameLst>
                                      </p:cBhvr>
                                      <p:to>
                                        <p:strVal val="visible"/>
                                      </p:to>
                                    </p:set>
                                    <p:anim calcmode="lin" valueType="num">
                                      <p:cBhvr>
                                        <p:cTn id="15" dur="500" fill="hold"/>
                                        <p:tgtEl>
                                          <p:spTgt spid="33797">
                                            <p:bg/>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3797">
                                            <p:bg/>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3797">
                                            <p:bg/>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3797">
                                            <p:bg/>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33797">
                                            <p:txEl>
                                              <p:pRg st="0" end="0"/>
                                            </p:txEl>
                                          </p:spTgt>
                                        </p:tgtEl>
                                        <p:attrNameLst>
                                          <p:attrName>style.visibility</p:attrName>
                                        </p:attrNameLst>
                                      </p:cBhvr>
                                      <p:to>
                                        <p:strVal val="visible"/>
                                      </p:to>
                                    </p:set>
                                    <p:anim calcmode="lin" valueType="num">
                                      <p:cBhvr>
                                        <p:cTn id="23" dur="500" fill="hold"/>
                                        <p:tgtEl>
                                          <p:spTgt spid="3379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379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379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37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33797">
                                            <p:txEl>
                                              <p:pRg st="1" end="1"/>
                                            </p:txEl>
                                          </p:spTgt>
                                        </p:tgtEl>
                                        <p:attrNameLst>
                                          <p:attrName>style.visibility</p:attrName>
                                        </p:attrNameLst>
                                      </p:cBhvr>
                                      <p:to>
                                        <p:strVal val="visible"/>
                                      </p:to>
                                    </p:set>
                                    <p:anim calcmode="lin" valueType="num">
                                      <p:cBhvr>
                                        <p:cTn id="31" dur="500" fill="hold"/>
                                        <p:tgtEl>
                                          <p:spTgt spid="3379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379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379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37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33797">
                                            <p:txEl>
                                              <p:pRg st="2" end="2"/>
                                            </p:txEl>
                                          </p:spTgt>
                                        </p:tgtEl>
                                        <p:attrNameLst>
                                          <p:attrName>style.visibility</p:attrName>
                                        </p:attrNameLst>
                                      </p:cBhvr>
                                      <p:to>
                                        <p:strVal val="visible"/>
                                      </p:to>
                                    </p:set>
                                    <p:anim calcmode="lin" valueType="num">
                                      <p:cBhvr>
                                        <p:cTn id="39" dur="500" fill="hold"/>
                                        <p:tgtEl>
                                          <p:spTgt spid="3379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379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379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37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33797">
                                            <p:txEl>
                                              <p:pRg st="3" end="3"/>
                                            </p:txEl>
                                          </p:spTgt>
                                        </p:tgtEl>
                                        <p:attrNameLst>
                                          <p:attrName>style.visibility</p:attrName>
                                        </p:attrNameLst>
                                      </p:cBhvr>
                                      <p:to>
                                        <p:strVal val="visible"/>
                                      </p:to>
                                    </p:set>
                                    <p:anim calcmode="lin" valueType="num">
                                      <p:cBhvr>
                                        <p:cTn id="47" dur="500" fill="hold"/>
                                        <p:tgtEl>
                                          <p:spTgt spid="3379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379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379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37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33797">
                                            <p:txEl>
                                              <p:pRg st="4" end="4"/>
                                            </p:txEl>
                                          </p:spTgt>
                                        </p:tgtEl>
                                        <p:attrNameLst>
                                          <p:attrName>style.visibility</p:attrName>
                                        </p:attrNameLst>
                                      </p:cBhvr>
                                      <p:to>
                                        <p:strVal val="visible"/>
                                      </p:to>
                                    </p:set>
                                    <p:anim calcmode="lin" valueType="num">
                                      <p:cBhvr>
                                        <p:cTn id="55" dur="500" fill="hold"/>
                                        <p:tgtEl>
                                          <p:spTgt spid="3379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3379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3379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3379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33797">
                                            <p:txEl>
                                              <p:pRg st="5" end="5"/>
                                            </p:txEl>
                                          </p:spTgt>
                                        </p:tgtEl>
                                        <p:attrNameLst>
                                          <p:attrName>style.visibility</p:attrName>
                                        </p:attrNameLst>
                                      </p:cBhvr>
                                      <p:to>
                                        <p:strVal val="visible"/>
                                      </p:to>
                                    </p:set>
                                    <p:anim calcmode="lin" valueType="num">
                                      <p:cBhvr>
                                        <p:cTn id="63" dur="500" fill="hold"/>
                                        <p:tgtEl>
                                          <p:spTgt spid="3379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3379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3379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3379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33797">
                                            <p:txEl>
                                              <p:pRg st="6" end="6"/>
                                            </p:txEl>
                                          </p:spTgt>
                                        </p:tgtEl>
                                        <p:attrNameLst>
                                          <p:attrName>style.visibility</p:attrName>
                                        </p:attrNameLst>
                                      </p:cBhvr>
                                      <p:to>
                                        <p:strVal val="visible"/>
                                      </p:to>
                                    </p:set>
                                    <p:anim calcmode="lin" valueType="num">
                                      <p:cBhvr>
                                        <p:cTn id="71" dur="500" fill="hold"/>
                                        <p:tgtEl>
                                          <p:spTgt spid="3379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3379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3379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3379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9" presetClass="entr" presetSubtype="0" accel="100000" fill="hold" grpId="0" nodeType="clickEffect">
                                  <p:stCondLst>
                                    <p:cond delay="0"/>
                                  </p:stCondLst>
                                  <p:childTnLst>
                                    <p:set>
                                      <p:cBhvr>
                                        <p:cTn id="78" dur="1" fill="hold">
                                          <p:stCondLst>
                                            <p:cond delay="0"/>
                                          </p:stCondLst>
                                        </p:cTn>
                                        <p:tgtEl>
                                          <p:spTgt spid="33797">
                                            <p:txEl>
                                              <p:pRg st="7" end="7"/>
                                            </p:txEl>
                                          </p:spTgt>
                                        </p:tgtEl>
                                        <p:attrNameLst>
                                          <p:attrName>style.visibility</p:attrName>
                                        </p:attrNameLst>
                                      </p:cBhvr>
                                      <p:to>
                                        <p:strVal val="visible"/>
                                      </p:to>
                                    </p:set>
                                    <p:anim calcmode="lin" valueType="num">
                                      <p:cBhvr>
                                        <p:cTn id="79" dur="500" fill="hold"/>
                                        <p:tgtEl>
                                          <p:spTgt spid="3379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3379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3379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3379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9" presetClass="entr" presetSubtype="0" accel="100000" fill="hold" grpId="0" nodeType="clickEffect">
                                  <p:stCondLst>
                                    <p:cond delay="0"/>
                                  </p:stCondLst>
                                  <p:childTnLst>
                                    <p:set>
                                      <p:cBhvr>
                                        <p:cTn id="86" dur="1" fill="hold">
                                          <p:stCondLst>
                                            <p:cond delay="0"/>
                                          </p:stCondLst>
                                        </p:cTn>
                                        <p:tgtEl>
                                          <p:spTgt spid="33797">
                                            <p:txEl>
                                              <p:pRg st="8" end="8"/>
                                            </p:txEl>
                                          </p:spTgt>
                                        </p:tgtEl>
                                        <p:attrNameLst>
                                          <p:attrName>style.visibility</p:attrName>
                                        </p:attrNameLst>
                                      </p:cBhvr>
                                      <p:to>
                                        <p:strVal val="visible"/>
                                      </p:to>
                                    </p:set>
                                    <p:anim calcmode="lin" valueType="num">
                                      <p:cBhvr>
                                        <p:cTn id="87" dur="500" fill="hold"/>
                                        <p:tgtEl>
                                          <p:spTgt spid="33797">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8" dur="500" fill="hold"/>
                                        <p:tgtEl>
                                          <p:spTgt spid="33797">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9" dur="500" fill="hold"/>
                                        <p:tgtEl>
                                          <p:spTgt spid="33797">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90" dur="500" fill="hold"/>
                                        <p:tgtEl>
                                          <p:spTgt spid="3379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9" presetClass="entr" presetSubtype="0" accel="100000" fill="hold" grpId="0" nodeType="clickEffect">
                                  <p:stCondLst>
                                    <p:cond delay="0"/>
                                  </p:stCondLst>
                                  <p:childTnLst>
                                    <p:set>
                                      <p:cBhvr>
                                        <p:cTn id="94" dur="1" fill="hold">
                                          <p:stCondLst>
                                            <p:cond delay="0"/>
                                          </p:stCondLst>
                                        </p:cTn>
                                        <p:tgtEl>
                                          <p:spTgt spid="33797">
                                            <p:txEl>
                                              <p:pRg st="9" end="9"/>
                                            </p:txEl>
                                          </p:spTgt>
                                        </p:tgtEl>
                                        <p:attrNameLst>
                                          <p:attrName>style.visibility</p:attrName>
                                        </p:attrNameLst>
                                      </p:cBhvr>
                                      <p:to>
                                        <p:strVal val="visible"/>
                                      </p:to>
                                    </p:set>
                                    <p:anim calcmode="lin" valueType="num">
                                      <p:cBhvr>
                                        <p:cTn id="95" dur="500" fill="hold"/>
                                        <p:tgtEl>
                                          <p:spTgt spid="33797">
                                            <p:txEl>
                                              <p:pRg st="9" end="9"/>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6" dur="500" fill="hold"/>
                                        <p:tgtEl>
                                          <p:spTgt spid="33797">
                                            <p:txEl>
                                              <p:pRg st="9" end="9"/>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7" dur="500" fill="hold"/>
                                        <p:tgtEl>
                                          <p:spTgt spid="33797">
                                            <p:txEl>
                                              <p:pRg st="9" end="9"/>
                                            </p:txEl>
                                          </p:spTgt>
                                        </p:tgtEl>
                                        <p:attrNameLst>
                                          <p:attrName>ppt_x</p:attrName>
                                        </p:attrNameLst>
                                      </p:cBhvr>
                                      <p:tavLst>
                                        <p:tav tm="0">
                                          <p:val>
                                            <p:strVal val="#ppt_x-.3"/>
                                          </p:val>
                                        </p:tav>
                                        <p:tav tm="50000">
                                          <p:val>
                                            <p:strVal val="#ppt_x"/>
                                          </p:val>
                                        </p:tav>
                                        <p:tav tm="100000">
                                          <p:val>
                                            <p:strVal val="#ppt_x"/>
                                          </p:val>
                                        </p:tav>
                                      </p:tavLst>
                                    </p:anim>
                                    <p:anim calcmode="lin" valueType="num">
                                      <p:cBhvr>
                                        <p:cTn id="98" dur="500" fill="hold"/>
                                        <p:tgtEl>
                                          <p:spTgt spid="3379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9" presetClass="entr" presetSubtype="0" accel="100000" fill="hold" grpId="0" nodeType="clickEffect">
                                  <p:stCondLst>
                                    <p:cond delay="0"/>
                                  </p:stCondLst>
                                  <p:childTnLst>
                                    <p:set>
                                      <p:cBhvr>
                                        <p:cTn id="102" dur="1" fill="hold">
                                          <p:stCondLst>
                                            <p:cond delay="0"/>
                                          </p:stCondLst>
                                        </p:cTn>
                                        <p:tgtEl>
                                          <p:spTgt spid="33797">
                                            <p:txEl>
                                              <p:pRg st="10" end="10"/>
                                            </p:txEl>
                                          </p:spTgt>
                                        </p:tgtEl>
                                        <p:attrNameLst>
                                          <p:attrName>style.visibility</p:attrName>
                                        </p:attrNameLst>
                                      </p:cBhvr>
                                      <p:to>
                                        <p:strVal val="visible"/>
                                      </p:to>
                                    </p:set>
                                    <p:anim calcmode="lin" valueType="num">
                                      <p:cBhvr>
                                        <p:cTn id="103" dur="500" fill="hold"/>
                                        <p:tgtEl>
                                          <p:spTgt spid="33797">
                                            <p:txEl>
                                              <p:pRg st="10" end="1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4" dur="500" fill="hold"/>
                                        <p:tgtEl>
                                          <p:spTgt spid="33797">
                                            <p:txEl>
                                              <p:pRg st="10" end="1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5" dur="500" fill="hold"/>
                                        <p:tgtEl>
                                          <p:spTgt spid="33797">
                                            <p:txEl>
                                              <p:pRg st="10" end="1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6" dur="500" fill="hold"/>
                                        <p:tgtEl>
                                          <p:spTgt spid="3379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9" presetClass="entr" presetSubtype="0" accel="100000" fill="hold" grpId="0" nodeType="clickEffect">
                                  <p:stCondLst>
                                    <p:cond delay="0"/>
                                  </p:stCondLst>
                                  <p:childTnLst>
                                    <p:set>
                                      <p:cBhvr>
                                        <p:cTn id="110" dur="1" fill="hold">
                                          <p:stCondLst>
                                            <p:cond delay="0"/>
                                          </p:stCondLst>
                                        </p:cTn>
                                        <p:tgtEl>
                                          <p:spTgt spid="33797">
                                            <p:txEl>
                                              <p:pRg st="11" end="11"/>
                                            </p:txEl>
                                          </p:spTgt>
                                        </p:tgtEl>
                                        <p:attrNameLst>
                                          <p:attrName>style.visibility</p:attrName>
                                        </p:attrNameLst>
                                      </p:cBhvr>
                                      <p:to>
                                        <p:strVal val="visible"/>
                                      </p:to>
                                    </p:set>
                                    <p:anim calcmode="lin" valueType="num">
                                      <p:cBhvr>
                                        <p:cTn id="111" dur="500" fill="hold"/>
                                        <p:tgtEl>
                                          <p:spTgt spid="33797">
                                            <p:txEl>
                                              <p:pRg st="11" end="1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12" dur="500" fill="hold"/>
                                        <p:tgtEl>
                                          <p:spTgt spid="33797">
                                            <p:txEl>
                                              <p:pRg st="11" end="1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13" dur="500" fill="hold"/>
                                        <p:tgtEl>
                                          <p:spTgt spid="33797">
                                            <p:txEl>
                                              <p:pRg st="11" end="1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14" dur="500" fill="hold"/>
                                        <p:tgtEl>
                                          <p:spTgt spid="3379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9" presetClass="entr" presetSubtype="0" accel="100000" fill="hold" grpId="0" nodeType="clickEffect">
                                  <p:stCondLst>
                                    <p:cond delay="0"/>
                                  </p:stCondLst>
                                  <p:childTnLst>
                                    <p:set>
                                      <p:cBhvr>
                                        <p:cTn id="118" dur="1" fill="hold">
                                          <p:stCondLst>
                                            <p:cond delay="0"/>
                                          </p:stCondLst>
                                        </p:cTn>
                                        <p:tgtEl>
                                          <p:spTgt spid="33797">
                                            <p:txEl>
                                              <p:pRg st="12" end="12"/>
                                            </p:txEl>
                                          </p:spTgt>
                                        </p:tgtEl>
                                        <p:attrNameLst>
                                          <p:attrName>style.visibility</p:attrName>
                                        </p:attrNameLst>
                                      </p:cBhvr>
                                      <p:to>
                                        <p:strVal val="visible"/>
                                      </p:to>
                                    </p:set>
                                    <p:anim calcmode="lin" valueType="num">
                                      <p:cBhvr>
                                        <p:cTn id="119" dur="500" fill="hold"/>
                                        <p:tgtEl>
                                          <p:spTgt spid="33797">
                                            <p:txEl>
                                              <p:pRg st="12" end="1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0" dur="500" fill="hold"/>
                                        <p:tgtEl>
                                          <p:spTgt spid="33797">
                                            <p:txEl>
                                              <p:pRg st="12" end="1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21" dur="500" fill="hold"/>
                                        <p:tgtEl>
                                          <p:spTgt spid="33797">
                                            <p:txEl>
                                              <p:pRg st="12" end="1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22" dur="500" fill="hold"/>
                                        <p:tgtEl>
                                          <p:spTgt spid="3379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9" presetClass="entr" presetSubtype="0" accel="100000" fill="hold" grpId="0" nodeType="clickEffect">
                                  <p:stCondLst>
                                    <p:cond delay="0"/>
                                  </p:stCondLst>
                                  <p:childTnLst>
                                    <p:set>
                                      <p:cBhvr>
                                        <p:cTn id="126" dur="1" fill="hold">
                                          <p:stCondLst>
                                            <p:cond delay="0"/>
                                          </p:stCondLst>
                                        </p:cTn>
                                        <p:tgtEl>
                                          <p:spTgt spid="33797">
                                            <p:txEl>
                                              <p:pRg st="13" end="13"/>
                                            </p:txEl>
                                          </p:spTgt>
                                        </p:tgtEl>
                                        <p:attrNameLst>
                                          <p:attrName>style.visibility</p:attrName>
                                        </p:attrNameLst>
                                      </p:cBhvr>
                                      <p:to>
                                        <p:strVal val="visible"/>
                                      </p:to>
                                    </p:set>
                                    <p:anim calcmode="lin" valueType="num">
                                      <p:cBhvr>
                                        <p:cTn id="127" dur="500" fill="hold"/>
                                        <p:tgtEl>
                                          <p:spTgt spid="33797">
                                            <p:txEl>
                                              <p:pRg st="13" end="1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8" dur="500" fill="hold"/>
                                        <p:tgtEl>
                                          <p:spTgt spid="33797">
                                            <p:txEl>
                                              <p:pRg st="13" end="1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29" dur="500" fill="hold"/>
                                        <p:tgtEl>
                                          <p:spTgt spid="33797">
                                            <p:txEl>
                                              <p:pRg st="13" end="1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30" dur="500" fill="hold"/>
                                        <p:tgtEl>
                                          <p:spTgt spid="3379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39" presetClass="entr" presetSubtype="0" accel="100000" fill="hold" grpId="0" nodeType="clickEffect">
                                  <p:stCondLst>
                                    <p:cond delay="0"/>
                                  </p:stCondLst>
                                  <p:childTnLst>
                                    <p:set>
                                      <p:cBhvr>
                                        <p:cTn id="134" dur="1" fill="hold">
                                          <p:stCondLst>
                                            <p:cond delay="0"/>
                                          </p:stCondLst>
                                        </p:cTn>
                                        <p:tgtEl>
                                          <p:spTgt spid="33797">
                                            <p:txEl>
                                              <p:pRg st="14" end="14"/>
                                            </p:txEl>
                                          </p:spTgt>
                                        </p:tgtEl>
                                        <p:attrNameLst>
                                          <p:attrName>style.visibility</p:attrName>
                                        </p:attrNameLst>
                                      </p:cBhvr>
                                      <p:to>
                                        <p:strVal val="visible"/>
                                      </p:to>
                                    </p:set>
                                    <p:anim calcmode="lin" valueType="num">
                                      <p:cBhvr>
                                        <p:cTn id="135" dur="500" fill="hold"/>
                                        <p:tgtEl>
                                          <p:spTgt spid="33797">
                                            <p:txEl>
                                              <p:pRg st="14" end="1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6" dur="500" fill="hold"/>
                                        <p:tgtEl>
                                          <p:spTgt spid="33797">
                                            <p:txEl>
                                              <p:pRg st="14" end="1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7" dur="500" fill="hold"/>
                                        <p:tgtEl>
                                          <p:spTgt spid="33797">
                                            <p:txEl>
                                              <p:pRg st="14" end="14"/>
                                            </p:txEl>
                                          </p:spTgt>
                                        </p:tgtEl>
                                        <p:attrNameLst>
                                          <p:attrName>ppt_x</p:attrName>
                                        </p:attrNameLst>
                                      </p:cBhvr>
                                      <p:tavLst>
                                        <p:tav tm="0">
                                          <p:val>
                                            <p:strVal val="#ppt_x-.3"/>
                                          </p:val>
                                        </p:tav>
                                        <p:tav tm="50000">
                                          <p:val>
                                            <p:strVal val="#ppt_x"/>
                                          </p:val>
                                        </p:tav>
                                        <p:tav tm="100000">
                                          <p:val>
                                            <p:strVal val="#ppt_x"/>
                                          </p:val>
                                        </p:tav>
                                      </p:tavLst>
                                    </p:anim>
                                    <p:anim calcmode="lin" valueType="num">
                                      <p:cBhvr>
                                        <p:cTn id="138" dur="500" fill="hold"/>
                                        <p:tgtEl>
                                          <p:spTgt spid="3379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39" presetClass="entr" presetSubtype="0" accel="100000" fill="hold" grpId="0" nodeType="clickEffect">
                                  <p:stCondLst>
                                    <p:cond delay="0"/>
                                  </p:stCondLst>
                                  <p:childTnLst>
                                    <p:set>
                                      <p:cBhvr>
                                        <p:cTn id="142" dur="1" fill="hold">
                                          <p:stCondLst>
                                            <p:cond delay="0"/>
                                          </p:stCondLst>
                                        </p:cTn>
                                        <p:tgtEl>
                                          <p:spTgt spid="33797">
                                            <p:txEl>
                                              <p:pRg st="15" end="15"/>
                                            </p:txEl>
                                          </p:spTgt>
                                        </p:tgtEl>
                                        <p:attrNameLst>
                                          <p:attrName>style.visibility</p:attrName>
                                        </p:attrNameLst>
                                      </p:cBhvr>
                                      <p:to>
                                        <p:strVal val="visible"/>
                                      </p:to>
                                    </p:set>
                                    <p:anim calcmode="lin" valueType="num">
                                      <p:cBhvr>
                                        <p:cTn id="143" dur="500" fill="hold"/>
                                        <p:tgtEl>
                                          <p:spTgt spid="33797">
                                            <p:txEl>
                                              <p:pRg st="15" end="1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4" dur="500" fill="hold"/>
                                        <p:tgtEl>
                                          <p:spTgt spid="33797">
                                            <p:txEl>
                                              <p:pRg st="15" end="1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5" dur="500" fill="hold"/>
                                        <p:tgtEl>
                                          <p:spTgt spid="33797">
                                            <p:txEl>
                                              <p:pRg st="15" end="1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46" dur="500" fill="hold"/>
                                        <p:tgtEl>
                                          <p:spTgt spid="33797">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39" presetClass="entr" presetSubtype="0" accel="100000" fill="hold" grpId="0" nodeType="clickEffect">
                                  <p:stCondLst>
                                    <p:cond delay="0"/>
                                  </p:stCondLst>
                                  <p:childTnLst>
                                    <p:set>
                                      <p:cBhvr>
                                        <p:cTn id="150" dur="1" fill="hold">
                                          <p:stCondLst>
                                            <p:cond delay="0"/>
                                          </p:stCondLst>
                                        </p:cTn>
                                        <p:tgtEl>
                                          <p:spTgt spid="33797">
                                            <p:txEl>
                                              <p:pRg st="16" end="16"/>
                                            </p:txEl>
                                          </p:spTgt>
                                        </p:tgtEl>
                                        <p:attrNameLst>
                                          <p:attrName>style.visibility</p:attrName>
                                        </p:attrNameLst>
                                      </p:cBhvr>
                                      <p:to>
                                        <p:strVal val="visible"/>
                                      </p:to>
                                    </p:set>
                                    <p:anim calcmode="lin" valueType="num">
                                      <p:cBhvr>
                                        <p:cTn id="151" dur="500" fill="hold"/>
                                        <p:tgtEl>
                                          <p:spTgt spid="33797">
                                            <p:txEl>
                                              <p:pRg st="16" end="1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2" dur="500" fill="hold"/>
                                        <p:tgtEl>
                                          <p:spTgt spid="33797">
                                            <p:txEl>
                                              <p:pRg st="16" end="1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3" dur="500" fill="hold"/>
                                        <p:tgtEl>
                                          <p:spTgt spid="33797">
                                            <p:txEl>
                                              <p:pRg st="16" end="16"/>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4" dur="500" fill="hold"/>
                                        <p:tgtEl>
                                          <p:spTgt spid="33797">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39" presetClass="exit" presetSubtype="0" decel="100000" fill="hold" grpId="1" nodeType="clickEffect">
                                  <p:stCondLst>
                                    <p:cond delay="0"/>
                                  </p:stCondLst>
                                  <p:childTnLst>
                                    <p:anim calcmode="lin" valueType="num">
                                      <p:cBhvr>
                                        <p:cTn id="158" dur="500" fill="hold"/>
                                        <p:tgtEl>
                                          <p:spTgt spid="33796"/>
                                        </p:tgtEl>
                                        <p:attrNameLst>
                                          <p:attrName>ppt_h</p:attrName>
                                        </p:attrNameLst>
                                      </p:cBhvr>
                                      <p:tavLst>
                                        <p:tav tm="0">
                                          <p:val>
                                            <p:strVal val="ppt_h"/>
                                          </p:val>
                                        </p:tav>
                                        <p:tav tm="50000">
                                          <p:val>
                                            <p:strVal val="ppt_h/20"/>
                                          </p:val>
                                        </p:tav>
                                        <p:tav tm="100000">
                                          <p:val>
                                            <p:strVal val="ppt_h/20"/>
                                          </p:val>
                                        </p:tav>
                                      </p:tavLst>
                                    </p:anim>
                                    <p:anim calcmode="lin" valueType="num">
                                      <p:cBhvr>
                                        <p:cTn id="159" dur="500" fill="hold"/>
                                        <p:tgtEl>
                                          <p:spTgt spid="33796"/>
                                        </p:tgtEl>
                                        <p:attrNameLst>
                                          <p:attrName>ppt_w</p:attrName>
                                        </p:attrNameLst>
                                      </p:cBhvr>
                                      <p:tavLst>
                                        <p:tav tm="0">
                                          <p:val>
                                            <p:strVal val="ppt_w"/>
                                          </p:val>
                                        </p:tav>
                                        <p:tav tm="50000">
                                          <p:val>
                                            <p:strVal val="ppt_w+.3"/>
                                          </p:val>
                                        </p:tav>
                                        <p:tav tm="100000">
                                          <p:val>
                                            <p:strVal val="ppt_w+.3"/>
                                          </p:val>
                                        </p:tav>
                                      </p:tavLst>
                                    </p:anim>
                                    <p:anim calcmode="lin" valueType="num">
                                      <p:cBhvr>
                                        <p:cTn id="160" dur="500" fill="hold"/>
                                        <p:tgtEl>
                                          <p:spTgt spid="33796"/>
                                        </p:tgtEl>
                                        <p:attrNameLst>
                                          <p:attrName>ppt_x</p:attrName>
                                        </p:attrNameLst>
                                      </p:cBhvr>
                                      <p:tavLst>
                                        <p:tav tm="0">
                                          <p:val>
                                            <p:strVal val="ppt_x"/>
                                          </p:val>
                                        </p:tav>
                                        <p:tav tm="50000">
                                          <p:val>
                                            <p:strVal val="ppt_x"/>
                                          </p:val>
                                        </p:tav>
                                        <p:tav tm="100000">
                                          <p:val>
                                            <p:strVal val="ppt_x-.3"/>
                                          </p:val>
                                        </p:tav>
                                      </p:tavLst>
                                    </p:anim>
                                    <p:anim calcmode="lin" valueType="num">
                                      <p:cBhvr>
                                        <p:cTn id="161" dur="500" fill="hold"/>
                                        <p:tgtEl>
                                          <p:spTgt spid="33796"/>
                                        </p:tgtEl>
                                        <p:attrNameLst>
                                          <p:attrName>ppt_y</p:attrName>
                                        </p:attrNameLst>
                                      </p:cBhvr>
                                      <p:tavLst>
                                        <p:tav tm="0">
                                          <p:val>
                                            <p:strVal val="ppt_y"/>
                                          </p:val>
                                        </p:tav>
                                        <p:tav tm="100000">
                                          <p:val>
                                            <p:strVal val="ppt_y"/>
                                          </p:val>
                                        </p:tav>
                                      </p:tavLst>
                                    </p:anim>
                                    <p:set>
                                      <p:cBhvr>
                                        <p:cTn id="162" dur="1" fill="hold">
                                          <p:stCondLst>
                                            <p:cond delay="499"/>
                                          </p:stCondLst>
                                        </p:cTn>
                                        <p:tgtEl>
                                          <p:spTgt spid="33796"/>
                                        </p:tgtEl>
                                        <p:attrNameLst>
                                          <p:attrName>style.visibility</p:attrName>
                                        </p:attrNameLst>
                                      </p:cBhvr>
                                      <p:to>
                                        <p:strVal val="hidden"/>
                                      </p:to>
                                    </p:set>
                                  </p:childTnLst>
                                </p:cTn>
                              </p:par>
                              <p:par>
                                <p:cTn id="163" presetID="39" presetClass="exit" presetSubtype="0" decel="100000" fill="hold" grpId="1" nodeType="withEffect">
                                  <p:stCondLst>
                                    <p:cond delay="0"/>
                                  </p:stCondLst>
                                  <p:childTnLst>
                                    <p:anim calcmode="lin" valueType="num">
                                      <p:cBhvr>
                                        <p:cTn id="164" dur="500" fill="hold"/>
                                        <p:tgtEl>
                                          <p:spTgt spid="33797">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65" dur="500" fill="hold"/>
                                        <p:tgtEl>
                                          <p:spTgt spid="33797">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66" dur="500" fill="hold"/>
                                        <p:tgtEl>
                                          <p:spTgt spid="33797">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67" dur="500" fill="hold"/>
                                        <p:tgtEl>
                                          <p:spTgt spid="33797">
                                            <p:txEl>
                                              <p:pRg st="0" end="0"/>
                                            </p:txEl>
                                          </p:spTgt>
                                        </p:tgtEl>
                                        <p:attrNameLst>
                                          <p:attrName>ppt_y</p:attrName>
                                        </p:attrNameLst>
                                      </p:cBhvr>
                                      <p:tavLst>
                                        <p:tav tm="0">
                                          <p:val>
                                            <p:strVal val="ppt_y"/>
                                          </p:val>
                                        </p:tav>
                                        <p:tav tm="100000">
                                          <p:val>
                                            <p:strVal val="ppt_y"/>
                                          </p:val>
                                        </p:tav>
                                      </p:tavLst>
                                    </p:anim>
                                    <p:set>
                                      <p:cBhvr>
                                        <p:cTn id="168" dur="1" fill="hold">
                                          <p:stCondLst>
                                            <p:cond delay="499"/>
                                          </p:stCondLst>
                                        </p:cTn>
                                        <p:tgtEl>
                                          <p:spTgt spid="33797">
                                            <p:txEl>
                                              <p:pRg st="0" end="0"/>
                                            </p:txEl>
                                          </p:spTgt>
                                        </p:tgtEl>
                                        <p:attrNameLst>
                                          <p:attrName>style.visibility</p:attrName>
                                        </p:attrNameLst>
                                      </p:cBhvr>
                                      <p:to>
                                        <p:strVal val="hidden"/>
                                      </p:to>
                                    </p:set>
                                  </p:childTnLst>
                                </p:cTn>
                              </p:par>
                              <p:par>
                                <p:cTn id="169" presetID="39" presetClass="exit" presetSubtype="0" decel="100000" fill="hold" grpId="1" nodeType="withEffect">
                                  <p:stCondLst>
                                    <p:cond delay="0"/>
                                  </p:stCondLst>
                                  <p:childTnLst>
                                    <p:anim calcmode="lin" valueType="num">
                                      <p:cBhvr>
                                        <p:cTn id="170" dur="500" fill="hold"/>
                                        <p:tgtEl>
                                          <p:spTgt spid="33797">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71" dur="500" fill="hold"/>
                                        <p:tgtEl>
                                          <p:spTgt spid="33797">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72" dur="500" fill="hold"/>
                                        <p:tgtEl>
                                          <p:spTgt spid="33797">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173" dur="500" fill="hold"/>
                                        <p:tgtEl>
                                          <p:spTgt spid="33797">
                                            <p:txEl>
                                              <p:pRg st="1" end="1"/>
                                            </p:txEl>
                                          </p:spTgt>
                                        </p:tgtEl>
                                        <p:attrNameLst>
                                          <p:attrName>ppt_y</p:attrName>
                                        </p:attrNameLst>
                                      </p:cBhvr>
                                      <p:tavLst>
                                        <p:tav tm="0">
                                          <p:val>
                                            <p:strVal val="ppt_y"/>
                                          </p:val>
                                        </p:tav>
                                        <p:tav tm="100000">
                                          <p:val>
                                            <p:strVal val="ppt_y"/>
                                          </p:val>
                                        </p:tav>
                                      </p:tavLst>
                                    </p:anim>
                                    <p:set>
                                      <p:cBhvr>
                                        <p:cTn id="174" dur="1" fill="hold">
                                          <p:stCondLst>
                                            <p:cond delay="499"/>
                                          </p:stCondLst>
                                        </p:cTn>
                                        <p:tgtEl>
                                          <p:spTgt spid="33797">
                                            <p:txEl>
                                              <p:pRg st="1" end="1"/>
                                            </p:txEl>
                                          </p:spTgt>
                                        </p:tgtEl>
                                        <p:attrNameLst>
                                          <p:attrName>style.visibility</p:attrName>
                                        </p:attrNameLst>
                                      </p:cBhvr>
                                      <p:to>
                                        <p:strVal val="hidden"/>
                                      </p:to>
                                    </p:set>
                                  </p:childTnLst>
                                </p:cTn>
                              </p:par>
                              <p:par>
                                <p:cTn id="175" presetID="39" presetClass="exit" presetSubtype="0" decel="100000" fill="hold" grpId="1" nodeType="withEffect">
                                  <p:stCondLst>
                                    <p:cond delay="0"/>
                                  </p:stCondLst>
                                  <p:childTnLst>
                                    <p:anim calcmode="lin" valueType="num">
                                      <p:cBhvr>
                                        <p:cTn id="176" dur="500" fill="hold"/>
                                        <p:tgtEl>
                                          <p:spTgt spid="33797">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77" dur="500" fill="hold"/>
                                        <p:tgtEl>
                                          <p:spTgt spid="33797">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78" dur="500" fill="hold"/>
                                        <p:tgtEl>
                                          <p:spTgt spid="33797">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179" dur="500" fill="hold"/>
                                        <p:tgtEl>
                                          <p:spTgt spid="33797">
                                            <p:txEl>
                                              <p:pRg st="2" end="2"/>
                                            </p:txEl>
                                          </p:spTgt>
                                        </p:tgtEl>
                                        <p:attrNameLst>
                                          <p:attrName>ppt_y</p:attrName>
                                        </p:attrNameLst>
                                      </p:cBhvr>
                                      <p:tavLst>
                                        <p:tav tm="0">
                                          <p:val>
                                            <p:strVal val="ppt_y"/>
                                          </p:val>
                                        </p:tav>
                                        <p:tav tm="100000">
                                          <p:val>
                                            <p:strVal val="ppt_y"/>
                                          </p:val>
                                        </p:tav>
                                      </p:tavLst>
                                    </p:anim>
                                    <p:set>
                                      <p:cBhvr>
                                        <p:cTn id="180" dur="1" fill="hold">
                                          <p:stCondLst>
                                            <p:cond delay="499"/>
                                          </p:stCondLst>
                                        </p:cTn>
                                        <p:tgtEl>
                                          <p:spTgt spid="33797">
                                            <p:txEl>
                                              <p:pRg st="2" end="2"/>
                                            </p:txEl>
                                          </p:spTgt>
                                        </p:tgtEl>
                                        <p:attrNameLst>
                                          <p:attrName>style.visibility</p:attrName>
                                        </p:attrNameLst>
                                      </p:cBhvr>
                                      <p:to>
                                        <p:strVal val="hidden"/>
                                      </p:to>
                                    </p:set>
                                  </p:childTnLst>
                                </p:cTn>
                              </p:par>
                              <p:par>
                                <p:cTn id="181" presetID="39" presetClass="exit" presetSubtype="0" decel="100000" fill="hold" grpId="1" nodeType="withEffect">
                                  <p:stCondLst>
                                    <p:cond delay="0"/>
                                  </p:stCondLst>
                                  <p:childTnLst>
                                    <p:anim calcmode="lin" valueType="num">
                                      <p:cBhvr>
                                        <p:cTn id="182" dur="500" fill="hold"/>
                                        <p:tgtEl>
                                          <p:spTgt spid="33797">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83" dur="500" fill="hold"/>
                                        <p:tgtEl>
                                          <p:spTgt spid="33797">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84" dur="500" fill="hold"/>
                                        <p:tgtEl>
                                          <p:spTgt spid="33797">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185" dur="500" fill="hold"/>
                                        <p:tgtEl>
                                          <p:spTgt spid="33797">
                                            <p:txEl>
                                              <p:pRg st="3" end="3"/>
                                            </p:txEl>
                                          </p:spTgt>
                                        </p:tgtEl>
                                        <p:attrNameLst>
                                          <p:attrName>ppt_y</p:attrName>
                                        </p:attrNameLst>
                                      </p:cBhvr>
                                      <p:tavLst>
                                        <p:tav tm="0">
                                          <p:val>
                                            <p:strVal val="ppt_y"/>
                                          </p:val>
                                        </p:tav>
                                        <p:tav tm="100000">
                                          <p:val>
                                            <p:strVal val="ppt_y"/>
                                          </p:val>
                                        </p:tav>
                                      </p:tavLst>
                                    </p:anim>
                                    <p:set>
                                      <p:cBhvr>
                                        <p:cTn id="186" dur="1" fill="hold">
                                          <p:stCondLst>
                                            <p:cond delay="499"/>
                                          </p:stCondLst>
                                        </p:cTn>
                                        <p:tgtEl>
                                          <p:spTgt spid="33797">
                                            <p:txEl>
                                              <p:pRg st="3" end="3"/>
                                            </p:txEl>
                                          </p:spTgt>
                                        </p:tgtEl>
                                        <p:attrNameLst>
                                          <p:attrName>style.visibility</p:attrName>
                                        </p:attrNameLst>
                                      </p:cBhvr>
                                      <p:to>
                                        <p:strVal val="hidden"/>
                                      </p:to>
                                    </p:set>
                                  </p:childTnLst>
                                </p:cTn>
                              </p:par>
                              <p:par>
                                <p:cTn id="187" presetID="39" presetClass="exit" presetSubtype="0" decel="100000" fill="hold" grpId="1" nodeType="withEffect">
                                  <p:stCondLst>
                                    <p:cond delay="0"/>
                                  </p:stCondLst>
                                  <p:childTnLst>
                                    <p:anim calcmode="lin" valueType="num">
                                      <p:cBhvr>
                                        <p:cTn id="188" dur="500" fill="hold"/>
                                        <p:tgtEl>
                                          <p:spTgt spid="33797">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89" dur="500" fill="hold"/>
                                        <p:tgtEl>
                                          <p:spTgt spid="33797">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90" dur="500" fill="hold"/>
                                        <p:tgtEl>
                                          <p:spTgt spid="33797">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191" dur="500" fill="hold"/>
                                        <p:tgtEl>
                                          <p:spTgt spid="33797">
                                            <p:txEl>
                                              <p:pRg st="4" end="4"/>
                                            </p:txEl>
                                          </p:spTgt>
                                        </p:tgtEl>
                                        <p:attrNameLst>
                                          <p:attrName>ppt_y</p:attrName>
                                        </p:attrNameLst>
                                      </p:cBhvr>
                                      <p:tavLst>
                                        <p:tav tm="0">
                                          <p:val>
                                            <p:strVal val="ppt_y"/>
                                          </p:val>
                                        </p:tav>
                                        <p:tav tm="100000">
                                          <p:val>
                                            <p:strVal val="ppt_y"/>
                                          </p:val>
                                        </p:tav>
                                      </p:tavLst>
                                    </p:anim>
                                    <p:set>
                                      <p:cBhvr>
                                        <p:cTn id="192" dur="1" fill="hold">
                                          <p:stCondLst>
                                            <p:cond delay="499"/>
                                          </p:stCondLst>
                                        </p:cTn>
                                        <p:tgtEl>
                                          <p:spTgt spid="33797">
                                            <p:txEl>
                                              <p:pRg st="4" end="4"/>
                                            </p:txEl>
                                          </p:spTgt>
                                        </p:tgtEl>
                                        <p:attrNameLst>
                                          <p:attrName>style.visibility</p:attrName>
                                        </p:attrNameLst>
                                      </p:cBhvr>
                                      <p:to>
                                        <p:strVal val="hidden"/>
                                      </p:to>
                                    </p:set>
                                  </p:childTnLst>
                                </p:cTn>
                              </p:par>
                              <p:par>
                                <p:cTn id="193" presetID="39" presetClass="exit" presetSubtype="0" decel="100000" fill="hold" grpId="1" nodeType="withEffect">
                                  <p:stCondLst>
                                    <p:cond delay="0"/>
                                  </p:stCondLst>
                                  <p:childTnLst>
                                    <p:anim calcmode="lin" valueType="num">
                                      <p:cBhvr>
                                        <p:cTn id="194" dur="500" fill="hold"/>
                                        <p:tgtEl>
                                          <p:spTgt spid="33797">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95" dur="500" fill="hold"/>
                                        <p:tgtEl>
                                          <p:spTgt spid="33797">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96" dur="500" fill="hold"/>
                                        <p:tgtEl>
                                          <p:spTgt spid="33797">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97" dur="500" fill="hold"/>
                                        <p:tgtEl>
                                          <p:spTgt spid="33797">
                                            <p:txEl>
                                              <p:pRg st="5" end="5"/>
                                            </p:txEl>
                                          </p:spTgt>
                                        </p:tgtEl>
                                        <p:attrNameLst>
                                          <p:attrName>ppt_y</p:attrName>
                                        </p:attrNameLst>
                                      </p:cBhvr>
                                      <p:tavLst>
                                        <p:tav tm="0">
                                          <p:val>
                                            <p:strVal val="ppt_y"/>
                                          </p:val>
                                        </p:tav>
                                        <p:tav tm="100000">
                                          <p:val>
                                            <p:strVal val="ppt_y"/>
                                          </p:val>
                                        </p:tav>
                                      </p:tavLst>
                                    </p:anim>
                                    <p:set>
                                      <p:cBhvr>
                                        <p:cTn id="198" dur="1" fill="hold">
                                          <p:stCondLst>
                                            <p:cond delay="499"/>
                                          </p:stCondLst>
                                        </p:cTn>
                                        <p:tgtEl>
                                          <p:spTgt spid="33797">
                                            <p:txEl>
                                              <p:pRg st="5" end="5"/>
                                            </p:txEl>
                                          </p:spTgt>
                                        </p:tgtEl>
                                        <p:attrNameLst>
                                          <p:attrName>style.visibility</p:attrName>
                                        </p:attrNameLst>
                                      </p:cBhvr>
                                      <p:to>
                                        <p:strVal val="hidden"/>
                                      </p:to>
                                    </p:set>
                                  </p:childTnLst>
                                </p:cTn>
                              </p:par>
                              <p:par>
                                <p:cTn id="199" presetID="39" presetClass="exit" presetSubtype="0" decel="100000" fill="hold" grpId="1" nodeType="withEffect">
                                  <p:stCondLst>
                                    <p:cond delay="0"/>
                                  </p:stCondLst>
                                  <p:childTnLst>
                                    <p:anim calcmode="lin" valueType="num">
                                      <p:cBhvr>
                                        <p:cTn id="200" dur="500" fill="hold"/>
                                        <p:tgtEl>
                                          <p:spTgt spid="33797">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01" dur="500" fill="hold"/>
                                        <p:tgtEl>
                                          <p:spTgt spid="33797">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02" dur="500" fill="hold"/>
                                        <p:tgtEl>
                                          <p:spTgt spid="33797">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203" dur="500" fill="hold"/>
                                        <p:tgtEl>
                                          <p:spTgt spid="33797">
                                            <p:txEl>
                                              <p:pRg st="6" end="6"/>
                                            </p:txEl>
                                          </p:spTgt>
                                        </p:tgtEl>
                                        <p:attrNameLst>
                                          <p:attrName>ppt_y</p:attrName>
                                        </p:attrNameLst>
                                      </p:cBhvr>
                                      <p:tavLst>
                                        <p:tav tm="0">
                                          <p:val>
                                            <p:strVal val="ppt_y"/>
                                          </p:val>
                                        </p:tav>
                                        <p:tav tm="100000">
                                          <p:val>
                                            <p:strVal val="ppt_y"/>
                                          </p:val>
                                        </p:tav>
                                      </p:tavLst>
                                    </p:anim>
                                    <p:set>
                                      <p:cBhvr>
                                        <p:cTn id="204" dur="1" fill="hold">
                                          <p:stCondLst>
                                            <p:cond delay="499"/>
                                          </p:stCondLst>
                                        </p:cTn>
                                        <p:tgtEl>
                                          <p:spTgt spid="33797">
                                            <p:txEl>
                                              <p:pRg st="6" end="6"/>
                                            </p:txEl>
                                          </p:spTgt>
                                        </p:tgtEl>
                                        <p:attrNameLst>
                                          <p:attrName>style.visibility</p:attrName>
                                        </p:attrNameLst>
                                      </p:cBhvr>
                                      <p:to>
                                        <p:strVal val="hidden"/>
                                      </p:to>
                                    </p:set>
                                  </p:childTnLst>
                                </p:cTn>
                              </p:par>
                              <p:par>
                                <p:cTn id="205" presetID="39" presetClass="exit" presetSubtype="0" decel="100000" fill="hold" grpId="1" nodeType="withEffect">
                                  <p:stCondLst>
                                    <p:cond delay="0"/>
                                  </p:stCondLst>
                                  <p:childTnLst>
                                    <p:anim calcmode="lin" valueType="num">
                                      <p:cBhvr>
                                        <p:cTn id="206" dur="500" fill="hold"/>
                                        <p:tgtEl>
                                          <p:spTgt spid="33797">
                                            <p:txEl>
                                              <p:pRg st="7" end="7"/>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07" dur="500" fill="hold"/>
                                        <p:tgtEl>
                                          <p:spTgt spid="33797">
                                            <p:txEl>
                                              <p:pRg st="7" end="7"/>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08" dur="500" fill="hold"/>
                                        <p:tgtEl>
                                          <p:spTgt spid="33797">
                                            <p:txEl>
                                              <p:pRg st="7" end="7"/>
                                            </p:txEl>
                                          </p:spTgt>
                                        </p:tgtEl>
                                        <p:attrNameLst>
                                          <p:attrName>ppt_x</p:attrName>
                                        </p:attrNameLst>
                                      </p:cBhvr>
                                      <p:tavLst>
                                        <p:tav tm="0">
                                          <p:val>
                                            <p:strVal val="ppt_x"/>
                                          </p:val>
                                        </p:tav>
                                        <p:tav tm="50000">
                                          <p:val>
                                            <p:strVal val="ppt_x"/>
                                          </p:val>
                                        </p:tav>
                                        <p:tav tm="100000">
                                          <p:val>
                                            <p:strVal val="ppt_x-.3"/>
                                          </p:val>
                                        </p:tav>
                                      </p:tavLst>
                                    </p:anim>
                                    <p:anim calcmode="lin" valueType="num">
                                      <p:cBhvr>
                                        <p:cTn id="209" dur="500" fill="hold"/>
                                        <p:tgtEl>
                                          <p:spTgt spid="33797">
                                            <p:txEl>
                                              <p:pRg st="7" end="7"/>
                                            </p:txEl>
                                          </p:spTgt>
                                        </p:tgtEl>
                                        <p:attrNameLst>
                                          <p:attrName>ppt_y</p:attrName>
                                        </p:attrNameLst>
                                      </p:cBhvr>
                                      <p:tavLst>
                                        <p:tav tm="0">
                                          <p:val>
                                            <p:strVal val="ppt_y"/>
                                          </p:val>
                                        </p:tav>
                                        <p:tav tm="100000">
                                          <p:val>
                                            <p:strVal val="ppt_y"/>
                                          </p:val>
                                        </p:tav>
                                      </p:tavLst>
                                    </p:anim>
                                    <p:set>
                                      <p:cBhvr>
                                        <p:cTn id="210" dur="1" fill="hold">
                                          <p:stCondLst>
                                            <p:cond delay="499"/>
                                          </p:stCondLst>
                                        </p:cTn>
                                        <p:tgtEl>
                                          <p:spTgt spid="33797">
                                            <p:txEl>
                                              <p:pRg st="7" end="7"/>
                                            </p:txEl>
                                          </p:spTgt>
                                        </p:tgtEl>
                                        <p:attrNameLst>
                                          <p:attrName>style.visibility</p:attrName>
                                        </p:attrNameLst>
                                      </p:cBhvr>
                                      <p:to>
                                        <p:strVal val="hidden"/>
                                      </p:to>
                                    </p:set>
                                  </p:childTnLst>
                                </p:cTn>
                              </p:par>
                              <p:par>
                                <p:cTn id="211" presetID="39" presetClass="exit" presetSubtype="0" decel="100000" fill="hold" grpId="1" nodeType="withEffect">
                                  <p:stCondLst>
                                    <p:cond delay="0"/>
                                  </p:stCondLst>
                                  <p:childTnLst>
                                    <p:anim calcmode="lin" valueType="num">
                                      <p:cBhvr>
                                        <p:cTn id="212" dur="500" fill="hold"/>
                                        <p:tgtEl>
                                          <p:spTgt spid="33797">
                                            <p:txEl>
                                              <p:pRg st="8" end="8"/>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13" dur="500" fill="hold"/>
                                        <p:tgtEl>
                                          <p:spTgt spid="33797">
                                            <p:txEl>
                                              <p:pRg st="8" end="8"/>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14" dur="500" fill="hold"/>
                                        <p:tgtEl>
                                          <p:spTgt spid="33797">
                                            <p:txEl>
                                              <p:pRg st="8" end="8"/>
                                            </p:txEl>
                                          </p:spTgt>
                                        </p:tgtEl>
                                        <p:attrNameLst>
                                          <p:attrName>ppt_x</p:attrName>
                                        </p:attrNameLst>
                                      </p:cBhvr>
                                      <p:tavLst>
                                        <p:tav tm="0">
                                          <p:val>
                                            <p:strVal val="ppt_x"/>
                                          </p:val>
                                        </p:tav>
                                        <p:tav tm="50000">
                                          <p:val>
                                            <p:strVal val="ppt_x"/>
                                          </p:val>
                                        </p:tav>
                                        <p:tav tm="100000">
                                          <p:val>
                                            <p:strVal val="ppt_x-.3"/>
                                          </p:val>
                                        </p:tav>
                                      </p:tavLst>
                                    </p:anim>
                                    <p:anim calcmode="lin" valueType="num">
                                      <p:cBhvr>
                                        <p:cTn id="215" dur="500" fill="hold"/>
                                        <p:tgtEl>
                                          <p:spTgt spid="33797">
                                            <p:txEl>
                                              <p:pRg st="8" end="8"/>
                                            </p:txEl>
                                          </p:spTgt>
                                        </p:tgtEl>
                                        <p:attrNameLst>
                                          <p:attrName>ppt_y</p:attrName>
                                        </p:attrNameLst>
                                      </p:cBhvr>
                                      <p:tavLst>
                                        <p:tav tm="0">
                                          <p:val>
                                            <p:strVal val="ppt_y"/>
                                          </p:val>
                                        </p:tav>
                                        <p:tav tm="100000">
                                          <p:val>
                                            <p:strVal val="ppt_y"/>
                                          </p:val>
                                        </p:tav>
                                      </p:tavLst>
                                    </p:anim>
                                    <p:set>
                                      <p:cBhvr>
                                        <p:cTn id="216" dur="1" fill="hold">
                                          <p:stCondLst>
                                            <p:cond delay="499"/>
                                          </p:stCondLst>
                                        </p:cTn>
                                        <p:tgtEl>
                                          <p:spTgt spid="33797">
                                            <p:txEl>
                                              <p:pRg st="8" end="8"/>
                                            </p:txEl>
                                          </p:spTgt>
                                        </p:tgtEl>
                                        <p:attrNameLst>
                                          <p:attrName>style.visibility</p:attrName>
                                        </p:attrNameLst>
                                      </p:cBhvr>
                                      <p:to>
                                        <p:strVal val="hidden"/>
                                      </p:to>
                                    </p:set>
                                  </p:childTnLst>
                                </p:cTn>
                              </p:par>
                              <p:par>
                                <p:cTn id="217" presetID="39" presetClass="exit" presetSubtype="0" decel="100000" fill="hold" grpId="1" nodeType="withEffect">
                                  <p:stCondLst>
                                    <p:cond delay="0"/>
                                  </p:stCondLst>
                                  <p:childTnLst>
                                    <p:anim calcmode="lin" valueType="num">
                                      <p:cBhvr>
                                        <p:cTn id="218" dur="500" fill="hold"/>
                                        <p:tgtEl>
                                          <p:spTgt spid="33797">
                                            <p:txEl>
                                              <p:pRg st="9" end="9"/>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19" dur="500" fill="hold"/>
                                        <p:tgtEl>
                                          <p:spTgt spid="33797">
                                            <p:txEl>
                                              <p:pRg st="9" end="9"/>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20" dur="500" fill="hold"/>
                                        <p:tgtEl>
                                          <p:spTgt spid="33797">
                                            <p:txEl>
                                              <p:pRg st="9" end="9"/>
                                            </p:txEl>
                                          </p:spTgt>
                                        </p:tgtEl>
                                        <p:attrNameLst>
                                          <p:attrName>ppt_x</p:attrName>
                                        </p:attrNameLst>
                                      </p:cBhvr>
                                      <p:tavLst>
                                        <p:tav tm="0">
                                          <p:val>
                                            <p:strVal val="ppt_x"/>
                                          </p:val>
                                        </p:tav>
                                        <p:tav tm="50000">
                                          <p:val>
                                            <p:strVal val="ppt_x"/>
                                          </p:val>
                                        </p:tav>
                                        <p:tav tm="100000">
                                          <p:val>
                                            <p:strVal val="ppt_x-.3"/>
                                          </p:val>
                                        </p:tav>
                                      </p:tavLst>
                                    </p:anim>
                                    <p:anim calcmode="lin" valueType="num">
                                      <p:cBhvr>
                                        <p:cTn id="221" dur="500" fill="hold"/>
                                        <p:tgtEl>
                                          <p:spTgt spid="33797">
                                            <p:txEl>
                                              <p:pRg st="9" end="9"/>
                                            </p:txEl>
                                          </p:spTgt>
                                        </p:tgtEl>
                                        <p:attrNameLst>
                                          <p:attrName>ppt_y</p:attrName>
                                        </p:attrNameLst>
                                      </p:cBhvr>
                                      <p:tavLst>
                                        <p:tav tm="0">
                                          <p:val>
                                            <p:strVal val="ppt_y"/>
                                          </p:val>
                                        </p:tav>
                                        <p:tav tm="100000">
                                          <p:val>
                                            <p:strVal val="ppt_y"/>
                                          </p:val>
                                        </p:tav>
                                      </p:tavLst>
                                    </p:anim>
                                    <p:set>
                                      <p:cBhvr>
                                        <p:cTn id="222" dur="1" fill="hold">
                                          <p:stCondLst>
                                            <p:cond delay="499"/>
                                          </p:stCondLst>
                                        </p:cTn>
                                        <p:tgtEl>
                                          <p:spTgt spid="33797">
                                            <p:txEl>
                                              <p:pRg st="9" end="9"/>
                                            </p:txEl>
                                          </p:spTgt>
                                        </p:tgtEl>
                                        <p:attrNameLst>
                                          <p:attrName>style.visibility</p:attrName>
                                        </p:attrNameLst>
                                      </p:cBhvr>
                                      <p:to>
                                        <p:strVal val="hidden"/>
                                      </p:to>
                                    </p:set>
                                  </p:childTnLst>
                                </p:cTn>
                              </p:par>
                              <p:par>
                                <p:cTn id="223" presetID="39" presetClass="exit" presetSubtype="0" decel="100000" fill="hold" grpId="1" nodeType="withEffect">
                                  <p:stCondLst>
                                    <p:cond delay="0"/>
                                  </p:stCondLst>
                                  <p:childTnLst>
                                    <p:anim calcmode="lin" valueType="num">
                                      <p:cBhvr>
                                        <p:cTn id="224" dur="500" fill="hold"/>
                                        <p:tgtEl>
                                          <p:spTgt spid="33797">
                                            <p:txEl>
                                              <p:pRg st="10" end="1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25" dur="500" fill="hold"/>
                                        <p:tgtEl>
                                          <p:spTgt spid="33797">
                                            <p:txEl>
                                              <p:pRg st="10" end="1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26" dur="500" fill="hold"/>
                                        <p:tgtEl>
                                          <p:spTgt spid="33797">
                                            <p:txEl>
                                              <p:pRg st="10" end="10"/>
                                            </p:txEl>
                                          </p:spTgt>
                                        </p:tgtEl>
                                        <p:attrNameLst>
                                          <p:attrName>ppt_x</p:attrName>
                                        </p:attrNameLst>
                                      </p:cBhvr>
                                      <p:tavLst>
                                        <p:tav tm="0">
                                          <p:val>
                                            <p:strVal val="ppt_x"/>
                                          </p:val>
                                        </p:tav>
                                        <p:tav tm="50000">
                                          <p:val>
                                            <p:strVal val="ppt_x"/>
                                          </p:val>
                                        </p:tav>
                                        <p:tav tm="100000">
                                          <p:val>
                                            <p:strVal val="ppt_x-.3"/>
                                          </p:val>
                                        </p:tav>
                                      </p:tavLst>
                                    </p:anim>
                                    <p:anim calcmode="lin" valueType="num">
                                      <p:cBhvr>
                                        <p:cTn id="227" dur="500" fill="hold"/>
                                        <p:tgtEl>
                                          <p:spTgt spid="33797">
                                            <p:txEl>
                                              <p:pRg st="10" end="10"/>
                                            </p:txEl>
                                          </p:spTgt>
                                        </p:tgtEl>
                                        <p:attrNameLst>
                                          <p:attrName>ppt_y</p:attrName>
                                        </p:attrNameLst>
                                      </p:cBhvr>
                                      <p:tavLst>
                                        <p:tav tm="0">
                                          <p:val>
                                            <p:strVal val="ppt_y"/>
                                          </p:val>
                                        </p:tav>
                                        <p:tav tm="100000">
                                          <p:val>
                                            <p:strVal val="ppt_y"/>
                                          </p:val>
                                        </p:tav>
                                      </p:tavLst>
                                    </p:anim>
                                    <p:set>
                                      <p:cBhvr>
                                        <p:cTn id="228" dur="1" fill="hold">
                                          <p:stCondLst>
                                            <p:cond delay="499"/>
                                          </p:stCondLst>
                                        </p:cTn>
                                        <p:tgtEl>
                                          <p:spTgt spid="33797">
                                            <p:txEl>
                                              <p:pRg st="10" end="10"/>
                                            </p:txEl>
                                          </p:spTgt>
                                        </p:tgtEl>
                                        <p:attrNameLst>
                                          <p:attrName>style.visibility</p:attrName>
                                        </p:attrNameLst>
                                      </p:cBhvr>
                                      <p:to>
                                        <p:strVal val="hidden"/>
                                      </p:to>
                                    </p:set>
                                  </p:childTnLst>
                                </p:cTn>
                              </p:par>
                              <p:par>
                                <p:cTn id="229" presetID="39" presetClass="exit" presetSubtype="0" decel="100000" fill="hold" grpId="1" nodeType="withEffect">
                                  <p:stCondLst>
                                    <p:cond delay="0"/>
                                  </p:stCondLst>
                                  <p:childTnLst>
                                    <p:anim calcmode="lin" valueType="num">
                                      <p:cBhvr>
                                        <p:cTn id="230" dur="500" fill="hold"/>
                                        <p:tgtEl>
                                          <p:spTgt spid="33797">
                                            <p:txEl>
                                              <p:pRg st="11" end="1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31" dur="500" fill="hold"/>
                                        <p:tgtEl>
                                          <p:spTgt spid="33797">
                                            <p:txEl>
                                              <p:pRg st="11" end="1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32" dur="500" fill="hold"/>
                                        <p:tgtEl>
                                          <p:spTgt spid="33797">
                                            <p:txEl>
                                              <p:pRg st="11" end="11"/>
                                            </p:txEl>
                                          </p:spTgt>
                                        </p:tgtEl>
                                        <p:attrNameLst>
                                          <p:attrName>ppt_x</p:attrName>
                                        </p:attrNameLst>
                                      </p:cBhvr>
                                      <p:tavLst>
                                        <p:tav tm="0">
                                          <p:val>
                                            <p:strVal val="ppt_x"/>
                                          </p:val>
                                        </p:tav>
                                        <p:tav tm="50000">
                                          <p:val>
                                            <p:strVal val="ppt_x"/>
                                          </p:val>
                                        </p:tav>
                                        <p:tav tm="100000">
                                          <p:val>
                                            <p:strVal val="ppt_x-.3"/>
                                          </p:val>
                                        </p:tav>
                                      </p:tavLst>
                                    </p:anim>
                                    <p:anim calcmode="lin" valueType="num">
                                      <p:cBhvr>
                                        <p:cTn id="233" dur="500" fill="hold"/>
                                        <p:tgtEl>
                                          <p:spTgt spid="33797">
                                            <p:txEl>
                                              <p:pRg st="11" end="11"/>
                                            </p:txEl>
                                          </p:spTgt>
                                        </p:tgtEl>
                                        <p:attrNameLst>
                                          <p:attrName>ppt_y</p:attrName>
                                        </p:attrNameLst>
                                      </p:cBhvr>
                                      <p:tavLst>
                                        <p:tav tm="0">
                                          <p:val>
                                            <p:strVal val="ppt_y"/>
                                          </p:val>
                                        </p:tav>
                                        <p:tav tm="100000">
                                          <p:val>
                                            <p:strVal val="ppt_y"/>
                                          </p:val>
                                        </p:tav>
                                      </p:tavLst>
                                    </p:anim>
                                    <p:set>
                                      <p:cBhvr>
                                        <p:cTn id="234" dur="1" fill="hold">
                                          <p:stCondLst>
                                            <p:cond delay="499"/>
                                          </p:stCondLst>
                                        </p:cTn>
                                        <p:tgtEl>
                                          <p:spTgt spid="33797">
                                            <p:txEl>
                                              <p:pRg st="11" end="11"/>
                                            </p:txEl>
                                          </p:spTgt>
                                        </p:tgtEl>
                                        <p:attrNameLst>
                                          <p:attrName>style.visibility</p:attrName>
                                        </p:attrNameLst>
                                      </p:cBhvr>
                                      <p:to>
                                        <p:strVal val="hidden"/>
                                      </p:to>
                                    </p:set>
                                  </p:childTnLst>
                                </p:cTn>
                              </p:par>
                              <p:par>
                                <p:cTn id="235" presetID="39" presetClass="exit" presetSubtype="0" decel="100000" fill="hold" grpId="1" nodeType="withEffect">
                                  <p:stCondLst>
                                    <p:cond delay="0"/>
                                  </p:stCondLst>
                                  <p:childTnLst>
                                    <p:anim calcmode="lin" valueType="num">
                                      <p:cBhvr>
                                        <p:cTn id="236" dur="500" fill="hold"/>
                                        <p:tgtEl>
                                          <p:spTgt spid="33797">
                                            <p:txEl>
                                              <p:pRg st="12" end="1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37" dur="500" fill="hold"/>
                                        <p:tgtEl>
                                          <p:spTgt spid="33797">
                                            <p:txEl>
                                              <p:pRg st="12" end="1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38" dur="500" fill="hold"/>
                                        <p:tgtEl>
                                          <p:spTgt spid="33797">
                                            <p:txEl>
                                              <p:pRg st="12" end="12"/>
                                            </p:txEl>
                                          </p:spTgt>
                                        </p:tgtEl>
                                        <p:attrNameLst>
                                          <p:attrName>ppt_x</p:attrName>
                                        </p:attrNameLst>
                                      </p:cBhvr>
                                      <p:tavLst>
                                        <p:tav tm="0">
                                          <p:val>
                                            <p:strVal val="ppt_x"/>
                                          </p:val>
                                        </p:tav>
                                        <p:tav tm="50000">
                                          <p:val>
                                            <p:strVal val="ppt_x"/>
                                          </p:val>
                                        </p:tav>
                                        <p:tav tm="100000">
                                          <p:val>
                                            <p:strVal val="ppt_x-.3"/>
                                          </p:val>
                                        </p:tav>
                                      </p:tavLst>
                                    </p:anim>
                                    <p:anim calcmode="lin" valueType="num">
                                      <p:cBhvr>
                                        <p:cTn id="239" dur="500" fill="hold"/>
                                        <p:tgtEl>
                                          <p:spTgt spid="33797">
                                            <p:txEl>
                                              <p:pRg st="12" end="12"/>
                                            </p:txEl>
                                          </p:spTgt>
                                        </p:tgtEl>
                                        <p:attrNameLst>
                                          <p:attrName>ppt_y</p:attrName>
                                        </p:attrNameLst>
                                      </p:cBhvr>
                                      <p:tavLst>
                                        <p:tav tm="0">
                                          <p:val>
                                            <p:strVal val="ppt_y"/>
                                          </p:val>
                                        </p:tav>
                                        <p:tav tm="100000">
                                          <p:val>
                                            <p:strVal val="ppt_y"/>
                                          </p:val>
                                        </p:tav>
                                      </p:tavLst>
                                    </p:anim>
                                    <p:set>
                                      <p:cBhvr>
                                        <p:cTn id="240" dur="1" fill="hold">
                                          <p:stCondLst>
                                            <p:cond delay="499"/>
                                          </p:stCondLst>
                                        </p:cTn>
                                        <p:tgtEl>
                                          <p:spTgt spid="33797">
                                            <p:txEl>
                                              <p:pRg st="12" end="12"/>
                                            </p:txEl>
                                          </p:spTgt>
                                        </p:tgtEl>
                                        <p:attrNameLst>
                                          <p:attrName>style.visibility</p:attrName>
                                        </p:attrNameLst>
                                      </p:cBhvr>
                                      <p:to>
                                        <p:strVal val="hidden"/>
                                      </p:to>
                                    </p:set>
                                  </p:childTnLst>
                                </p:cTn>
                              </p:par>
                              <p:par>
                                <p:cTn id="241" presetID="39" presetClass="exit" presetSubtype="0" decel="100000" fill="hold" grpId="1" nodeType="withEffect">
                                  <p:stCondLst>
                                    <p:cond delay="0"/>
                                  </p:stCondLst>
                                  <p:childTnLst>
                                    <p:anim calcmode="lin" valueType="num">
                                      <p:cBhvr>
                                        <p:cTn id="242" dur="500" fill="hold"/>
                                        <p:tgtEl>
                                          <p:spTgt spid="33797">
                                            <p:txEl>
                                              <p:pRg st="13" end="1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43" dur="500" fill="hold"/>
                                        <p:tgtEl>
                                          <p:spTgt spid="33797">
                                            <p:txEl>
                                              <p:pRg st="13" end="1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44" dur="500" fill="hold"/>
                                        <p:tgtEl>
                                          <p:spTgt spid="33797">
                                            <p:txEl>
                                              <p:pRg st="13" end="13"/>
                                            </p:txEl>
                                          </p:spTgt>
                                        </p:tgtEl>
                                        <p:attrNameLst>
                                          <p:attrName>ppt_x</p:attrName>
                                        </p:attrNameLst>
                                      </p:cBhvr>
                                      <p:tavLst>
                                        <p:tav tm="0">
                                          <p:val>
                                            <p:strVal val="ppt_x"/>
                                          </p:val>
                                        </p:tav>
                                        <p:tav tm="50000">
                                          <p:val>
                                            <p:strVal val="ppt_x"/>
                                          </p:val>
                                        </p:tav>
                                        <p:tav tm="100000">
                                          <p:val>
                                            <p:strVal val="ppt_x-.3"/>
                                          </p:val>
                                        </p:tav>
                                      </p:tavLst>
                                    </p:anim>
                                    <p:anim calcmode="lin" valueType="num">
                                      <p:cBhvr>
                                        <p:cTn id="245" dur="500" fill="hold"/>
                                        <p:tgtEl>
                                          <p:spTgt spid="33797">
                                            <p:txEl>
                                              <p:pRg st="13" end="13"/>
                                            </p:txEl>
                                          </p:spTgt>
                                        </p:tgtEl>
                                        <p:attrNameLst>
                                          <p:attrName>ppt_y</p:attrName>
                                        </p:attrNameLst>
                                      </p:cBhvr>
                                      <p:tavLst>
                                        <p:tav tm="0">
                                          <p:val>
                                            <p:strVal val="ppt_y"/>
                                          </p:val>
                                        </p:tav>
                                        <p:tav tm="100000">
                                          <p:val>
                                            <p:strVal val="ppt_y"/>
                                          </p:val>
                                        </p:tav>
                                      </p:tavLst>
                                    </p:anim>
                                    <p:set>
                                      <p:cBhvr>
                                        <p:cTn id="246" dur="1" fill="hold">
                                          <p:stCondLst>
                                            <p:cond delay="499"/>
                                          </p:stCondLst>
                                        </p:cTn>
                                        <p:tgtEl>
                                          <p:spTgt spid="33797">
                                            <p:txEl>
                                              <p:pRg st="13" end="13"/>
                                            </p:txEl>
                                          </p:spTgt>
                                        </p:tgtEl>
                                        <p:attrNameLst>
                                          <p:attrName>style.visibility</p:attrName>
                                        </p:attrNameLst>
                                      </p:cBhvr>
                                      <p:to>
                                        <p:strVal val="hidden"/>
                                      </p:to>
                                    </p:set>
                                  </p:childTnLst>
                                </p:cTn>
                              </p:par>
                              <p:par>
                                <p:cTn id="247" presetID="39" presetClass="exit" presetSubtype="0" decel="100000" fill="hold" grpId="1" nodeType="withEffect">
                                  <p:stCondLst>
                                    <p:cond delay="0"/>
                                  </p:stCondLst>
                                  <p:childTnLst>
                                    <p:anim calcmode="lin" valueType="num">
                                      <p:cBhvr>
                                        <p:cTn id="248" dur="500" fill="hold"/>
                                        <p:tgtEl>
                                          <p:spTgt spid="33797">
                                            <p:txEl>
                                              <p:pRg st="14" end="1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49" dur="500" fill="hold"/>
                                        <p:tgtEl>
                                          <p:spTgt spid="33797">
                                            <p:txEl>
                                              <p:pRg st="14" end="1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50" dur="500" fill="hold"/>
                                        <p:tgtEl>
                                          <p:spTgt spid="33797">
                                            <p:txEl>
                                              <p:pRg st="14" end="14"/>
                                            </p:txEl>
                                          </p:spTgt>
                                        </p:tgtEl>
                                        <p:attrNameLst>
                                          <p:attrName>ppt_x</p:attrName>
                                        </p:attrNameLst>
                                      </p:cBhvr>
                                      <p:tavLst>
                                        <p:tav tm="0">
                                          <p:val>
                                            <p:strVal val="ppt_x"/>
                                          </p:val>
                                        </p:tav>
                                        <p:tav tm="50000">
                                          <p:val>
                                            <p:strVal val="ppt_x"/>
                                          </p:val>
                                        </p:tav>
                                        <p:tav tm="100000">
                                          <p:val>
                                            <p:strVal val="ppt_x-.3"/>
                                          </p:val>
                                        </p:tav>
                                      </p:tavLst>
                                    </p:anim>
                                    <p:anim calcmode="lin" valueType="num">
                                      <p:cBhvr>
                                        <p:cTn id="251" dur="500" fill="hold"/>
                                        <p:tgtEl>
                                          <p:spTgt spid="33797">
                                            <p:txEl>
                                              <p:pRg st="14" end="14"/>
                                            </p:txEl>
                                          </p:spTgt>
                                        </p:tgtEl>
                                        <p:attrNameLst>
                                          <p:attrName>ppt_y</p:attrName>
                                        </p:attrNameLst>
                                      </p:cBhvr>
                                      <p:tavLst>
                                        <p:tav tm="0">
                                          <p:val>
                                            <p:strVal val="ppt_y"/>
                                          </p:val>
                                        </p:tav>
                                        <p:tav tm="100000">
                                          <p:val>
                                            <p:strVal val="ppt_y"/>
                                          </p:val>
                                        </p:tav>
                                      </p:tavLst>
                                    </p:anim>
                                    <p:set>
                                      <p:cBhvr>
                                        <p:cTn id="252" dur="1" fill="hold">
                                          <p:stCondLst>
                                            <p:cond delay="499"/>
                                          </p:stCondLst>
                                        </p:cTn>
                                        <p:tgtEl>
                                          <p:spTgt spid="33797">
                                            <p:txEl>
                                              <p:pRg st="14" end="14"/>
                                            </p:txEl>
                                          </p:spTgt>
                                        </p:tgtEl>
                                        <p:attrNameLst>
                                          <p:attrName>style.visibility</p:attrName>
                                        </p:attrNameLst>
                                      </p:cBhvr>
                                      <p:to>
                                        <p:strVal val="hidden"/>
                                      </p:to>
                                    </p:set>
                                  </p:childTnLst>
                                </p:cTn>
                              </p:par>
                              <p:par>
                                <p:cTn id="253" presetID="39" presetClass="exit" presetSubtype="0" decel="100000" fill="hold" grpId="1" nodeType="withEffect">
                                  <p:stCondLst>
                                    <p:cond delay="0"/>
                                  </p:stCondLst>
                                  <p:childTnLst>
                                    <p:anim calcmode="lin" valueType="num">
                                      <p:cBhvr>
                                        <p:cTn id="254" dur="500" fill="hold"/>
                                        <p:tgtEl>
                                          <p:spTgt spid="33797">
                                            <p:txEl>
                                              <p:pRg st="15" end="1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55" dur="500" fill="hold"/>
                                        <p:tgtEl>
                                          <p:spTgt spid="33797">
                                            <p:txEl>
                                              <p:pRg st="15" end="1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56" dur="500" fill="hold"/>
                                        <p:tgtEl>
                                          <p:spTgt spid="33797">
                                            <p:txEl>
                                              <p:pRg st="15" end="15"/>
                                            </p:txEl>
                                          </p:spTgt>
                                        </p:tgtEl>
                                        <p:attrNameLst>
                                          <p:attrName>ppt_x</p:attrName>
                                        </p:attrNameLst>
                                      </p:cBhvr>
                                      <p:tavLst>
                                        <p:tav tm="0">
                                          <p:val>
                                            <p:strVal val="ppt_x"/>
                                          </p:val>
                                        </p:tav>
                                        <p:tav tm="50000">
                                          <p:val>
                                            <p:strVal val="ppt_x"/>
                                          </p:val>
                                        </p:tav>
                                        <p:tav tm="100000">
                                          <p:val>
                                            <p:strVal val="ppt_x-.3"/>
                                          </p:val>
                                        </p:tav>
                                      </p:tavLst>
                                    </p:anim>
                                    <p:anim calcmode="lin" valueType="num">
                                      <p:cBhvr>
                                        <p:cTn id="257" dur="500" fill="hold"/>
                                        <p:tgtEl>
                                          <p:spTgt spid="33797">
                                            <p:txEl>
                                              <p:pRg st="15" end="15"/>
                                            </p:txEl>
                                          </p:spTgt>
                                        </p:tgtEl>
                                        <p:attrNameLst>
                                          <p:attrName>ppt_y</p:attrName>
                                        </p:attrNameLst>
                                      </p:cBhvr>
                                      <p:tavLst>
                                        <p:tav tm="0">
                                          <p:val>
                                            <p:strVal val="ppt_y"/>
                                          </p:val>
                                        </p:tav>
                                        <p:tav tm="100000">
                                          <p:val>
                                            <p:strVal val="ppt_y"/>
                                          </p:val>
                                        </p:tav>
                                      </p:tavLst>
                                    </p:anim>
                                    <p:set>
                                      <p:cBhvr>
                                        <p:cTn id="258" dur="1" fill="hold">
                                          <p:stCondLst>
                                            <p:cond delay="499"/>
                                          </p:stCondLst>
                                        </p:cTn>
                                        <p:tgtEl>
                                          <p:spTgt spid="33797">
                                            <p:txEl>
                                              <p:pRg st="15" end="15"/>
                                            </p:txEl>
                                          </p:spTgt>
                                        </p:tgtEl>
                                        <p:attrNameLst>
                                          <p:attrName>style.visibility</p:attrName>
                                        </p:attrNameLst>
                                      </p:cBhvr>
                                      <p:to>
                                        <p:strVal val="hidden"/>
                                      </p:to>
                                    </p:set>
                                  </p:childTnLst>
                                </p:cTn>
                              </p:par>
                              <p:par>
                                <p:cTn id="259" presetID="39" presetClass="exit" presetSubtype="0" decel="100000" fill="hold" grpId="1" nodeType="withEffect">
                                  <p:stCondLst>
                                    <p:cond delay="0"/>
                                  </p:stCondLst>
                                  <p:childTnLst>
                                    <p:anim calcmode="lin" valueType="num">
                                      <p:cBhvr>
                                        <p:cTn id="260" dur="500" fill="hold"/>
                                        <p:tgtEl>
                                          <p:spTgt spid="33797">
                                            <p:txEl>
                                              <p:pRg st="16" end="1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261" dur="500" fill="hold"/>
                                        <p:tgtEl>
                                          <p:spTgt spid="33797">
                                            <p:txEl>
                                              <p:pRg st="16" end="1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262" dur="500" fill="hold"/>
                                        <p:tgtEl>
                                          <p:spTgt spid="33797">
                                            <p:txEl>
                                              <p:pRg st="16" end="16"/>
                                            </p:txEl>
                                          </p:spTgt>
                                        </p:tgtEl>
                                        <p:attrNameLst>
                                          <p:attrName>ppt_x</p:attrName>
                                        </p:attrNameLst>
                                      </p:cBhvr>
                                      <p:tavLst>
                                        <p:tav tm="0">
                                          <p:val>
                                            <p:strVal val="ppt_x"/>
                                          </p:val>
                                        </p:tav>
                                        <p:tav tm="50000">
                                          <p:val>
                                            <p:strVal val="ppt_x"/>
                                          </p:val>
                                        </p:tav>
                                        <p:tav tm="100000">
                                          <p:val>
                                            <p:strVal val="ppt_x-.3"/>
                                          </p:val>
                                        </p:tav>
                                      </p:tavLst>
                                    </p:anim>
                                    <p:anim calcmode="lin" valueType="num">
                                      <p:cBhvr>
                                        <p:cTn id="263" dur="500" fill="hold"/>
                                        <p:tgtEl>
                                          <p:spTgt spid="33797">
                                            <p:txEl>
                                              <p:pRg st="16" end="16"/>
                                            </p:txEl>
                                          </p:spTgt>
                                        </p:tgtEl>
                                        <p:attrNameLst>
                                          <p:attrName>ppt_y</p:attrName>
                                        </p:attrNameLst>
                                      </p:cBhvr>
                                      <p:tavLst>
                                        <p:tav tm="0">
                                          <p:val>
                                            <p:strVal val="ppt_y"/>
                                          </p:val>
                                        </p:tav>
                                        <p:tav tm="100000">
                                          <p:val>
                                            <p:strVal val="ppt_y"/>
                                          </p:val>
                                        </p:tav>
                                      </p:tavLst>
                                    </p:anim>
                                    <p:set>
                                      <p:cBhvr>
                                        <p:cTn id="264" dur="1" fill="hold">
                                          <p:stCondLst>
                                            <p:cond delay="499"/>
                                          </p:stCondLst>
                                        </p:cTn>
                                        <p:tgtEl>
                                          <p:spTgt spid="33797">
                                            <p:txEl>
                                              <p:pRg st="16" end="16"/>
                                            </p:txEl>
                                          </p:spTgt>
                                        </p:tgtEl>
                                        <p:attrNameLst>
                                          <p:attrName>style.visibility</p:attrName>
                                        </p:attrNameLst>
                                      </p:cBhvr>
                                      <p:to>
                                        <p:strVal val="hidden"/>
                                      </p:to>
                                    </p:set>
                                  </p:childTnLst>
                                </p:cTn>
                              </p:par>
                              <p:par>
                                <p:cTn id="265" presetID="39" presetClass="exit" presetSubtype="0" decel="100000" fill="hold" grpId="1" nodeType="withEffect">
                                  <p:stCondLst>
                                    <p:cond delay="0"/>
                                  </p:stCondLst>
                                  <p:childTnLst>
                                    <p:anim calcmode="lin" valueType="num">
                                      <p:cBhvr>
                                        <p:cTn id="266" dur="500" fill="hold"/>
                                        <p:tgtEl>
                                          <p:spTgt spid="33797">
                                            <p:bg/>
                                          </p:spTgt>
                                        </p:tgtEl>
                                        <p:attrNameLst>
                                          <p:attrName>ppt_h</p:attrName>
                                        </p:attrNameLst>
                                      </p:cBhvr>
                                      <p:tavLst>
                                        <p:tav tm="0">
                                          <p:val>
                                            <p:strVal val="ppt_h"/>
                                          </p:val>
                                        </p:tav>
                                        <p:tav tm="50000">
                                          <p:val>
                                            <p:strVal val="ppt_h/20"/>
                                          </p:val>
                                        </p:tav>
                                        <p:tav tm="100000">
                                          <p:val>
                                            <p:strVal val="ppt_h/20"/>
                                          </p:val>
                                        </p:tav>
                                      </p:tavLst>
                                    </p:anim>
                                    <p:anim calcmode="lin" valueType="num">
                                      <p:cBhvr>
                                        <p:cTn id="267" dur="500" fill="hold"/>
                                        <p:tgtEl>
                                          <p:spTgt spid="33797">
                                            <p:bg/>
                                          </p:spTgt>
                                        </p:tgtEl>
                                        <p:attrNameLst>
                                          <p:attrName>ppt_w</p:attrName>
                                        </p:attrNameLst>
                                      </p:cBhvr>
                                      <p:tavLst>
                                        <p:tav tm="0">
                                          <p:val>
                                            <p:strVal val="ppt_w"/>
                                          </p:val>
                                        </p:tav>
                                        <p:tav tm="50000">
                                          <p:val>
                                            <p:strVal val="ppt_w+.3"/>
                                          </p:val>
                                        </p:tav>
                                        <p:tav tm="100000">
                                          <p:val>
                                            <p:strVal val="ppt_w+.3"/>
                                          </p:val>
                                        </p:tav>
                                      </p:tavLst>
                                    </p:anim>
                                    <p:anim calcmode="lin" valueType="num">
                                      <p:cBhvr>
                                        <p:cTn id="268" dur="500" fill="hold"/>
                                        <p:tgtEl>
                                          <p:spTgt spid="33797">
                                            <p:bg/>
                                          </p:spTgt>
                                        </p:tgtEl>
                                        <p:attrNameLst>
                                          <p:attrName>ppt_x</p:attrName>
                                        </p:attrNameLst>
                                      </p:cBhvr>
                                      <p:tavLst>
                                        <p:tav tm="0">
                                          <p:val>
                                            <p:strVal val="ppt_x"/>
                                          </p:val>
                                        </p:tav>
                                        <p:tav tm="50000">
                                          <p:val>
                                            <p:strVal val="ppt_x"/>
                                          </p:val>
                                        </p:tav>
                                        <p:tav tm="100000">
                                          <p:val>
                                            <p:strVal val="ppt_x-.3"/>
                                          </p:val>
                                        </p:tav>
                                      </p:tavLst>
                                    </p:anim>
                                    <p:anim calcmode="lin" valueType="num">
                                      <p:cBhvr>
                                        <p:cTn id="269" dur="500" fill="hold"/>
                                        <p:tgtEl>
                                          <p:spTgt spid="33797">
                                            <p:bg/>
                                          </p:spTgt>
                                        </p:tgtEl>
                                        <p:attrNameLst>
                                          <p:attrName>ppt_y</p:attrName>
                                        </p:attrNameLst>
                                      </p:cBhvr>
                                      <p:tavLst>
                                        <p:tav tm="0">
                                          <p:val>
                                            <p:strVal val="ppt_y"/>
                                          </p:val>
                                        </p:tav>
                                        <p:tav tm="100000">
                                          <p:val>
                                            <p:strVal val="ppt_y"/>
                                          </p:val>
                                        </p:tav>
                                      </p:tavLst>
                                    </p:anim>
                                    <p:set>
                                      <p:cBhvr>
                                        <p:cTn id="270" dur="1" fill="hold">
                                          <p:stCondLst>
                                            <p:cond delay="499"/>
                                          </p:stCondLst>
                                        </p:cTn>
                                        <p:tgtEl>
                                          <p:spTgt spid="3379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6" grpId="1" animBg="1"/>
      <p:bldP spid="33797" grpId="0" build="p" animBg="1"/>
      <p:bldP spid="33797" grpI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14438" y="274638"/>
            <a:ext cx="5143500" cy="2011362"/>
          </a:xfrm>
        </p:spPr>
        <p:txBody>
          <a:bodyPr>
            <a:normAutofit/>
          </a:bodyPr>
          <a:lstStyle/>
          <a:p>
            <a:r>
              <a:rPr lang="en-US" sz="2800" dirty="0" smtClean="0"/>
              <a:t/>
            </a:r>
            <a:br>
              <a:rPr lang="en-US" sz="2800" dirty="0" smtClean="0"/>
            </a:br>
            <a:r>
              <a:rPr lang="sr-Cyrl-CS" sz="1400" b="1" dirty="0" smtClean="0"/>
              <a:t/>
            </a:r>
            <a:br>
              <a:rPr lang="sr-Cyrl-CS" sz="1400" b="1" dirty="0" smtClean="0"/>
            </a:br>
            <a:r>
              <a:rPr lang="sr-Cyrl-CS" sz="1400" b="1" dirty="0" smtClean="0"/>
              <a:t/>
            </a:r>
            <a:br>
              <a:rPr lang="sr-Cyrl-CS" sz="1400" b="1" dirty="0" smtClean="0"/>
            </a:br>
            <a:endParaRPr lang="en-US" sz="2800" b="1" dirty="0" smtClean="0"/>
          </a:p>
        </p:txBody>
      </p:sp>
      <p:sp>
        <p:nvSpPr>
          <p:cNvPr id="52227" name="Rectangle 3"/>
          <p:cNvSpPr>
            <a:spLocks noGrp="1" noChangeArrowheads="1"/>
          </p:cNvSpPr>
          <p:nvPr>
            <p:ph sz="half" idx="1"/>
          </p:nvPr>
        </p:nvSpPr>
        <p:spPr>
          <a:xfrm>
            <a:off x="457200" y="1676400"/>
            <a:ext cx="5257800" cy="4724401"/>
          </a:xfrm>
        </p:spPr>
        <p:txBody>
          <a:bodyPr>
            <a:normAutofit fontScale="92500" lnSpcReduction="10000"/>
          </a:bodyPr>
          <a:lstStyle/>
          <a:p>
            <a:pPr>
              <a:buNone/>
            </a:pPr>
            <a:r>
              <a:rPr lang="sr-Cyrl-CS" sz="1800" b="1" dirty="0" smtClean="0"/>
              <a:t> </a:t>
            </a:r>
            <a:endParaRPr lang="en-US" sz="1800" dirty="0" smtClean="0"/>
          </a:p>
          <a:p>
            <a:r>
              <a:rPr lang="sr-Cyrl-CS" sz="2400" dirty="0" smtClean="0">
                <a:solidFill>
                  <a:schemeClr val="tx1"/>
                </a:solidFill>
              </a:rPr>
              <a:t>Основана</a:t>
            </a:r>
            <a:r>
              <a:rPr lang="en-US" sz="2400" dirty="0" smtClean="0">
                <a:solidFill>
                  <a:schemeClr val="tx1"/>
                </a:solidFill>
              </a:rPr>
              <a:t>: </a:t>
            </a:r>
            <a:r>
              <a:rPr lang="en-US" sz="2400" b="1" dirty="0" smtClean="0">
                <a:solidFill>
                  <a:schemeClr val="tx1"/>
                </a:solidFill>
              </a:rPr>
              <a:t>1881.</a:t>
            </a:r>
            <a:r>
              <a:rPr lang="sr-Cyrl-CS" sz="2400" b="1" dirty="0" smtClean="0">
                <a:solidFill>
                  <a:schemeClr val="tx1"/>
                </a:solidFill>
              </a:rPr>
              <a:t>године у Крагујевцу</a:t>
            </a:r>
            <a:endParaRPr lang="en-US" sz="2400" dirty="0" smtClean="0">
              <a:solidFill>
                <a:schemeClr val="tx1"/>
              </a:solidFill>
            </a:endParaRPr>
          </a:p>
          <a:p>
            <a:r>
              <a:rPr lang="sr-Cyrl-CS" sz="2400" b="1" dirty="0" smtClean="0">
                <a:solidFill>
                  <a:srgbClr val="FFFF00"/>
                </a:solidFill>
              </a:rPr>
              <a:t>Вођа</a:t>
            </a:r>
            <a:r>
              <a:rPr lang="sr-Cyrl-CS" sz="2400" dirty="0" smtClean="0">
                <a:solidFill>
                  <a:srgbClr val="FFFF00"/>
                </a:solidFill>
              </a:rPr>
              <a:t> </a:t>
            </a:r>
            <a:r>
              <a:rPr lang="sr-Cyrl-CS" sz="2400" dirty="0" smtClean="0">
                <a:solidFill>
                  <a:schemeClr val="tx1"/>
                </a:solidFill>
              </a:rPr>
              <a:t>странке</a:t>
            </a:r>
            <a:r>
              <a:rPr lang="en-US" sz="2400" dirty="0" smtClean="0">
                <a:solidFill>
                  <a:schemeClr val="tx1"/>
                </a:solidFill>
              </a:rPr>
              <a:t>: </a:t>
            </a:r>
            <a:r>
              <a:rPr lang="sr-Cyrl-CS" sz="2400" b="1" dirty="0" smtClean="0">
                <a:solidFill>
                  <a:srgbClr val="FFFF00"/>
                </a:solidFill>
                <a:effectLst>
                  <a:outerShdw blurRad="38100" dist="38100" dir="2700000" algn="tl">
                    <a:srgbClr val="000000">
                      <a:alpha val="43137"/>
                    </a:srgbClr>
                  </a:outerShdw>
                </a:effectLst>
              </a:rPr>
              <a:t>Никола Пашић </a:t>
            </a:r>
            <a:r>
              <a:rPr lang="sr-Cyrl-CS" sz="2400" b="1" dirty="0" smtClean="0">
                <a:solidFill>
                  <a:schemeClr val="tx1"/>
                </a:solidFill>
              </a:rPr>
              <a:t>из Зајечара</a:t>
            </a:r>
            <a:r>
              <a:rPr lang="sr-Cyrl-CS" sz="2400" dirty="0" smtClean="0">
                <a:solidFill>
                  <a:schemeClr val="tx1"/>
                </a:solidFill>
              </a:rPr>
              <a:t> – деловала на </a:t>
            </a:r>
            <a:r>
              <a:rPr lang="sr-Cyrl-CS" sz="2400" b="1" dirty="0" smtClean="0">
                <a:solidFill>
                  <a:schemeClr val="tx1"/>
                </a:solidFill>
              </a:rPr>
              <a:t>подручја насељена Србима</a:t>
            </a:r>
            <a:endParaRPr lang="en-US" sz="2400" dirty="0" smtClean="0">
              <a:solidFill>
                <a:schemeClr val="tx1"/>
              </a:solidFill>
            </a:endParaRPr>
          </a:p>
          <a:p>
            <a:r>
              <a:rPr lang="sr-Cyrl-CS" sz="2400" dirty="0" smtClean="0">
                <a:solidFill>
                  <a:srgbClr val="FFFF00"/>
                </a:solidFill>
                <a:effectLst>
                  <a:outerShdw blurRad="38100" dist="38100" dir="2700000" algn="tl">
                    <a:srgbClr val="000000">
                      <a:alpha val="43137"/>
                    </a:srgbClr>
                  </a:outerShdw>
                </a:effectLst>
              </a:rPr>
              <a:t>Очувањ</a:t>
            </a:r>
            <a:r>
              <a:rPr lang="sr-Cyrl-CS" sz="2400" b="1" dirty="0" smtClean="0">
                <a:solidFill>
                  <a:srgbClr val="FFFF00"/>
                </a:solidFill>
                <a:effectLst>
                  <a:outerShdw blurRad="38100" dist="38100" dir="2700000" algn="tl">
                    <a:srgbClr val="000000">
                      <a:alpha val="43137"/>
                    </a:srgbClr>
                  </a:outerShdw>
                </a:effectLst>
              </a:rPr>
              <a:t>е српског имена </a:t>
            </a:r>
            <a:r>
              <a:rPr lang="sr-Cyrl-CS" sz="2400" dirty="0" smtClean="0">
                <a:solidFill>
                  <a:srgbClr val="FFFF00"/>
                </a:solidFill>
                <a:effectLst>
                  <a:outerShdw blurRad="38100" dist="38100" dir="2700000" algn="tl">
                    <a:srgbClr val="000000">
                      <a:alpha val="43137"/>
                    </a:srgbClr>
                  </a:outerShdw>
                </a:effectLst>
              </a:rPr>
              <a:t>у називу</a:t>
            </a:r>
            <a:r>
              <a:rPr lang="sr-Cyrl-CS" sz="2400" b="1" dirty="0" smtClean="0">
                <a:solidFill>
                  <a:srgbClr val="FFFF00"/>
                </a:solidFill>
                <a:effectLst>
                  <a:outerShdw blurRad="38100" dist="38100" dir="2700000" algn="tl">
                    <a:srgbClr val="000000">
                      <a:alpha val="43137"/>
                    </a:srgbClr>
                  </a:outerShdw>
                </a:effectLst>
              </a:rPr>
              <a:t> државе</a:t>
            </a:r>
            <a:r>
              <a:rPr lang="sr-Latn-RS" sz="2400" b="1" dirty="0" smtClean="0">
                <a:solidFill>
                  <a:srgbClr val="FFFF00"/>
                </a:solidFill>
                <a:effectLst>
                  <a:outerShdw blurRad="38100" dist="38100" dir="2700000" algn="tl">
                    <a:srgbClr val="000000">
                      <a:alpha val="43137"/>
                    </a:srgbClr>
                  </a:outerShdw>
                </a:effectLst>
              </a:rPr>
              <a:t> </a:t>
            </a:r>
            <a:endParaRPr lang="en-US" sz="2400" dirty="0" smtClean="0">
              <a:solidFill>
                <a:srgbClr val="FFFF00"/>
              </a:solidFill>
              <a:effectLst>
                <a:outerShdw blurRad="38100" dist="38100" dir="2700000" algn="tl">
                  <a:srgbClr val="000000">
                    <a:alpha val="43137"/>
                  </a:srgbClr>
                </a:outerShdw>
              </a:effectLst>
            </a:endParaRPr>
          </a:p>
          <a:p>
            <a:r>
              <a:rPr lang="sr-Cyrl-CS" sz="2400" b="1" dirty="0" smtClean="0">
                <a:solidFill>
                  <a:schemeClr val="tx1"/>
                </a:solidFill>
              </a:rPr>
              <a:t>Стабилна </a:t>
            </a:r>
            <a:r>
              <a:rPr lang="sr-Cyrl-CS" sz="2400" b="1" dirty="0" smtClean="0">
                <a:solidFill>
                  <a:srgbClr val="FFFF00"/>
                </a:solidFill>
                <a:effectLst>
                  <a:outerShdw blurRad="38100" dist="38100" dir="2700000" algn="tl">
                    <a:srgbClr val="000000">
                      <a:alpha val="43137"/>
                    </a:srgbClr>
                  </a:outerShdw>
                </a:effectLst>
              </a:rPr>
              <a:t>јединствена  држава </a:t>
            </a:r>
            <a:r>
              <a:rPr lang="sr-Latn-RS" sz="2400" b="1" dirty="0" smtClean="0">
                <a:solidFill>
                  <a:srgbClr val="FFFF00"/>
                </a:solidFill>
                <a:effectLst>
                  <a:outerShdw blurRad="38100" dist="38100" dir="2700000" algn="tl">
                    <a:srgbClr val="000000">
                      <a:alpha val="43137"/>
                    </a:srgbClr>
                  </a:outerShdw>
                </a:effectLst>
              </a:rPr>
              <a:t>(</a:t>
            </a:r>
            <a:r>
              <a:rPr lang="sr-Cyrl-RS" sz="2400" b="1" dirty="0" smtClean="0">
                <a:solidFill>
                  <a:srgbClr val="FFFF00"/>
                </a:solidFill>
                <a:effectLst>
                  <a:outerShdw blurRad="38100" dist="38100" dir="2700000" algn="tl">
                    <a:srgbClr val="000000">
                      <a:alpha val="43137"/>
                    </a:srgbClr>
                  </a:outerShdw>
                </a:effectLst>
              </a:rPr>
              <a:t>централизам</a:t>
            </a:r>
            <a:r>
              <a:rPr lang="sr-Latn-RS" sz="2400" b="1" dirty="0" smtClean="0">
                <a:solidFill>
                  <a:srgbClr val="FFFF00"/>
                </a:solidFill>
                <a:effectLst>
                  <a:outerShdw blurRad="38100" dist="38100" dir="2700000" algn="tl">
                    <a:srgbClr val="000000">
                      <a:alpha val="43137"/>
                    </a:srgbClr>
                  </a:outerShdw>
                </a:effectLst>
              </a:rPr>
              <a:t>)</a:t>
            </a:r>
            <a:r>
              <a:rPr lang="sr-Cyrl-CS" sz="2400" b="1" dirty="0" smtClean="0">
                <a:solidFill>
                  <a:srgbClr val="FFFF00"/>
                </a:solidFill>
                <a:effectLst>
                  <a:outerShdw blurRad="38100" dist="38100" dir="2700000" algn="tl">
                    <a:srgbClr val="000000">
                      <a:alpha val="43137"/>
                    </a:srgbClr>
                  </a:outerShdw>
                </a:effectLst>
              </a:rPr>
              <a:t> </a:t>
            </a:r>
            <a:r>
              <a:rPr lang="sr-Cyrl-CS" sz="2400" b="1" dirty="0" smtClean="0">
                <a:solidFill>
                  <a:schemeClr val="tx1"/>
                </a:solidFill>
              </a:rPr>
              <a:t>са обласном самоуправом</a:t>
            </a:r>
            <a:endParaRPr lang="en-US" sz="2400" dirty="0" smtClean="0">
              <a:solidFill>
                <a:schemeClr val="tx1"/>
              </a:solidFill>
            </a:endParaRPr>
          </a:p>
          <a:p>
            <a:r>
              <a:rPr lang="sr-Cyrl-CS" sz="2400" b="1" dirty="0" smtClean="0">
                <a:solidFill>
                  <a:schemeClr val="tx1"/>
                </a:solidFill>
              </a:rPr>
              <a:t>Династија Карађорђевић на челу Краљевине СХС</a:t>
            </a:r>
          </a:p>
          <a:p>
            <a:r>
              <a:rPr lang="sr-Cyrl-CS" sz="2400" b="1" dirty="0" smtClean="0">
                <a:solidFill>
                  <a:srgbClr val="FFFF00"/>
                </a:solidFill>
                <a:effectLst>
                  <a:outerShdw blurRad="38100" dist="38100" dir="2700000" algn="tl">
                    <a:srgbClr val="000000">
                      <a:alpha val="43137"/>
                    </a:srgbClr>
                  </a:outerShdw>
                </a:effectLst>
              </a:rPr>
              <a:t>Аца Станојевић </a:t>
            </a:r>
            <a:r>
              <a:rPr lang="sr-Cyrl-CS" sz="2400" b="1" dirty="0" smtClean="0">
                <a:solidFill>
                  <a:schemeClr val="tx1"/>
                </a:solidFill>
              </a:rPr>
              <a:t>на челу странке од смрти Николе Пашића 1926.</a:t>
            </a:r>
            <a:endParaRPr lang="en-US" sz="2400" dirty="0" smtClean="0">
              <a:solidFill>
                <a:schemeClr val="tx1"/>
              </a:solidFill>
            </a:endParaRPr>
          </a:p>
          <a:p>
            <a:pPr eaLnBrk="1" hangingPunct="1">
              <a:lnSpc>
                <a:spcPct val="80000"/>
              </a:lnSpc>
            </a:pPr>
            <a:endParaRPr lang="en-US" sz="1800" b="1" dirty="0" smtClean="0"/>
          </a:p>
        </p:txBody>
      </p:sp>
      <p:pic>
        <p:nvPicPr>
          <p:cNvPr id="11268" name="Picture 5" descr="pasic"/>
          <p:cNvPicPr>
            <a:picLocks noChangeAspect="1" noChangeArrowheads="1"/>
          </p:cNvPicPr>
          <p:nvPr/>
        </p:nvPicPr>
        <p:blipFill>
          <a:blip r:embed="rId4" cstate="print"/>
          <a:srcRect/>
          <a:stretch>
            <a:fillRect/>
          </a:stretch>
        </p:blipFill>
        <p:spPr bwMode="auto">
          <a:xfrm>
            <a:off x="5786438" y="2667000"/>
            <a:ext cx="2976562" cy="3505200"/>
          </a:xfrm>
          <a:prstGeom prst="rect">
            <a:avLst/>
          </a:prstGeom>
          <a:noFill/>
          <a:ln w="9525">
            <a:noFill/>
            <a:miter lim="800000"/>
            <a:headEnd/>
            <a:tailEnd/>
          </a:ln>
        </p:spPr>
      </p:pic>
      <p:sp>
        <p:nvSpPr>
          <p:cNvPr id="11270" name="Rectangle 6"/>
          <p:cNvSpPr>
            <a:spLocks noChangeArrowheads="1"/>
          </p:cNvSpPr>
          <p:nvPr/>
        </p:nvSpPr>
        <p:spPr bwMode="auto">
          <a:xfrm>
            <a:off x="6215063" y="6143625"/>
            <a:ext cx="1648015" cy="313932"/>
          </a:xfrm>
          <a:prstGeom prst="rect">
            <a:avLst/>
          </a:prstGeom>
          <a:noFill/>
          <a:ln w="9525">
            <a:noFill/>
            <a:miter lim="800000"/>
            <a:headEnd/>
            <a:tailEnd/>
          </a:ln>
        </p:spPr>
        <p:txBody>
          <a:bodyPr wrap="none">
            <a:spAutoFit/>
          </a:bodyPr>
          <a:lstStyle/>
          <a:p>
            <a:pPr eaLnBrk="1" hangingPunct="1">
              <a:lnSpc>
                <a:spcPct val="80000"/>
              </a:lnSpc>
              <a:buFont typeface="Wingdings" pitchFamily="2" charset="2"/>
              <a:buNone/>
            </a:pPr>
            <a:r>
              <a:rPr lang="sr-Cyrl-CS" b="1" dirty="0">
                <a:solidFill>
                  <a:schemeClr val="bg1"/>
                </a:solidFill>
              </a:rPr>
              <a:t>Никола Пашић</a:t>
            </a:r>
            <a:endParaRPr lang="en-US" b="1" dirty="0">
              <a:solidFill>
                <a:schemeClr val="bg1"/>
              </a:solidFill>
            </a:endParaRPr>
          </a:p>
        </p:txBody>
      </p:sp>
      <p:sp>
        <p:nvSpPr>
          <p:cNvPr id="7" name="TextBox 6"/>
          <p:cNvSpPr txBox="1"/>
          <p:nvPr/>
        </p:nvSpPr>
        <p:spPr>
          <a:xfrm>
            <a:off x="762000" y="990600"/>
            <a:ext cx="5638800" cy="1107996"/>
          </a:xfrm>
          <a:prstGeom prst="rect">
            <a:avLst/>
          </a:prstGeom>
          <a:noFill/>
        </p:spPr>
        <p:txBody>
          <a:bodyPr wrap="square" rtlCol="0">
            <a:spAutoFit/>
          </a:bodyPr>
          <a:lstStyle/>
          <a:p>
            <a:r>
              <a:rPr lang="sr-Cyrl-CS" sz="2800" b="1" dirty="0" smtClean="0">
                <a:solidFill>
                  <a:srgbClr val="FFFF00"/>
                </a:solidFill>
                <a:effectLst>
                  <a:outerShdw blurRad="38100" dist="38100" dir="2700000" algn="tl">
                    <a:srgbClr val="000000">
                      <a:alpha val="43137"/>
                    </a:srgbClr>
                  </a:outerShdw>
                </a:effectLst>
              </a:rPr>
              <a:t>Народна радикална странка</a:t>
            </a:r>
            <a:r>
              <a:rPr lang="sr-Cyrl-CS" sz="2000" b="1" dirty="0" smtClean="0">
                <a:solidFill>
                  <a:srgbClr val="FFFF00"/>
                </a:solidFill>
                <a:effectLst>
                  <a:outerShdw blurRad="38100" dist="38100" dir="2700000" algn="tl">
                    <a:srgbClr val="000000">
                      <a:alpha val="43137"/>
                    </a:srgbClr>
                  </a:outerShdw>
                </a:effectLst>
              </a:rPr>
              <a:t>-главна српска странка и најдуже на власти</a:t>
            </a:r>
            <a:endParaRPr lang="en-US" sz="2000" b="1" dirty="0" smtClean="0">
              <a:solidFill>
                <a:srgbClr val="FFFF00"/>
              </a:solidFill>
              <a:effectLst>
                <a:outerShdw blurRad="38100" dist="38100" dir="2700000" algn="tl">
                  <a:srgbClr val="000000">
                    <a:alpha val="43137"/>
                  </a:srgbClr>
                </a:outerShdw>
              </a:effectLst>
            </a:endParaRPr>
          </a:p>
          <a:p>
            <a:endParaRPr lang="en-US" dirty="0"/>
          </a:p>
        </p:txBody>
      </p:sp>
      <p:sp>
        <p:nvSpPr>
          <p:cNvPr id="8" name="TextBox 7"/>
          <p:cNvSpPr txBox="1"/>
          <p:nvPr/>
        </p:nvSpPr>
        <p:spPr>
          <a:xfrm>
            <a:off x="762000" y="304800"/>
            <a:ext cx="5943600" cy="523220"/>
          </a:xfrm>
          <a:prstGeom prst="rect">
            <a:avLst/>
          </a:prstGeom>
          <a:solidFill>
            <a:srgbClr val="00B0F0"/>
          </a:solidFill>
        </p:spPr>
        <p:txBody>
          <a:bodyPr wrap="square" rtlCol="0">
            <a:spAutoFit/>
          </a:bodyPr>
          <a:lstStyle/>
          <a:p>
            <a:r>
              <a:rPr lang="sr-Cyrl-CS" sz="2800" b="1" dirty="0" smtClean="0">
                <a:solidFill>
                  <a:schemeClr val="bg1"/>
                </a:solidFill>
              </a:rPr>
              <a:t>НАЈВАЖНИЈЕ ПОЛИТИЧКЕ СТРАНКЕ</a:t>
            </a:r>
            <a:endParaRPr lang="en-US" sz="2800" dirty="0">
              <a:solidFill>
                <a:schemeClr val="bg1"/>
              </a:solidFill>
            </a:endParaRPr>
          </a:p>
        </p:txBody>
      </p:sp>
      <p:pic>
        <p:nvPicPr>
          <p:cNvPr id="32772" name="Picture 4" descr="https://upload.wikimedia.org/wikipedia/sr/thumb/b/b3/Aca_Stanojevi%C4%87.jpg/199px-Aca_Stanojevi%C4%87.jpg"/>
          <p:cNvPicPr>
            <a:picLocks noChangeAspect="1" noChangeArrowheads="1"/>
          </p:cNvPicPr>
          <p:nvPr/>
        </p:nvPicPr>
        <p:blipFill>
          <a:blip r:embed="rId5" cstate="print"/>
          <a:srcRect/>
          <a:stretch>
            <a:fillRect/>
          </a:stretch>
        </p:blipFill>
        <p:spPr bwMode="auto">
          <a:xfrm>
            <a:off x="6858000" y="0"/>
            <a:ext cx="1895475" cy="2286001"/>
          </a:xfrm>
          <a:prstGeom prst="rect">
            <a:avLst/>
          </a:prstGeom>
          <a:noFill/>
        </p:spPr>
      </p:pic>
      <p:sp>
        <p:nvSpPr>
          <p:cNvPr id="11" name="TextBox 10"/>
          <p:cNvSpPr txBox="1"/>
          <p:nvPr/>
        </p:nvSpPr>
        <p:spPr>
          <a:xfrm>
            <a:off x="6858000" y="2133600"/>
            <a:ext cx="2057400" cy="369332"/>
          </a:xfrm>
          <a:prstGeom prst="rect">
            <a:avLst/>
          </a:prstGeom>
          <a:noFill/>
        </p:spPr>
        <p:txBody>
          <a:bodyPr wrap="square" rtlCol="0">
            <a:spAutoFit/>
          </a:bodyPr>
          <a:lstStyle/>
          <a:p>
            <a:r>
              <a:rPr lang="sr-Cyrl-RS" b="1" dirty="0" smtClean="0">
                <a:solidFill>
                  <a:schemeClr val="bg1"/>
                </a:solidFill>
              </a:rPr>
              <a:t>Аца Станојевић</a:t>
            </a:r>
            <a:endParaRPr lang="en-US" b="1" dirty="0">
              <a:solidFill>
                <a:schemeClr val="bg1"/>
              </a:solidFill>
            </a:endParaRPr>
          </a:p>
        </p:txBody>
      </p:sp>
    </p:spTree>
  </p:cSld>
  <p:clrMapOvr>
    <a:masterClrMapping/>
  </p:clrMapOvr>
  <p:transition spd="slow">
    <p:wedge/>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ppt_w</p:attrName>
                                        </p:attrNameLst>
                                      </p:cBhvr>
                                      <p:tavLst>
                                        <p:tav tm="0">
                                          <p:val>
                                            <p:strVal val="#ppt_w+.3"/>
                                          </p:val>
                                        </p:tav>
                                        <p:tav tm="100000">
                                          <p:val>
                                            <p:strVal val="#ppt_w"/>
                                          </p:val>
                                        </p:tav>
                                      </p:tavLst>
                                    </p:anim>
                                    <p:anim calcmode="lin" valueType="num">
                                      <p:cBhvr>
                                        <p:cTn id="8" dur="1000" fill="hold"/>
                                        <p:tgtEl>
                                          <p:spTgt spid="52226"/>
                                        </p:tgtEl>
                                        <p:attrNameLst>
                                          <p:attrName>ppt_h</p:attrName>
                                        </p:attrNameLst>
                                      </p:cBhvr>
                                      <p:tavLst>
                                        <p:tav tm="0">
                                          <p:val>
                                            <p:strVal val="#ppt_h"/>
                                          </p:val>
                                        </p:tav>
                                        <p:tav tm="100000">
                                          <p:val>
                                            <p:strVal val="#ppt_h"/>
                                          </p:val>
                                        </p:tav>
                                      </p:tavLst>
                                    </p:anim>
                                    <p:animEffect transition="in" filter="fade">
                                      <p:cBhvr>
                                        <p:cTn id="9" dur="1000"/>
                                        <p:tgtEl>
                                          <p:spTgt spid="5222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 calcmode="lin" valueType="num">
                                      <p:cBhvr>
                                        <p:cTn id="14" dur="1000" fill="hold"/>
                                        <p:tgtEl>
                                          <p:spTgt spid="52227">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222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222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2227">
                                            <p:txEl>
                                              <p:pRg st="1" end="1"/>
                                            </p:txEl>
                                          </p:spTgt>
                                        </p:tgtEl>
                                        <p:attrNameLst>
                                          <p:attrName>style.visibility</p:attrName>
                                        </p:attrNameLst>
                                      </p:cBhvr>
                                      <p:to>
                                        <p:strVal val="visible"/>
                                      </p:to>
                                    </p:set>
                                    <p:anim calcmode="lin" valueType="num">
                                      <p:cBhvr>
                                        <p:cTn id="21" dur="1000" fill="hold"/>
                                        <p:tgtEl>
                                          <p:spTgt spid="52227">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2227">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22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2227">
                                            <p:txEl>
                                              <p:pRg st="2" end="2"/>
                                            </p:txEl>
                                          </p:spTgt>
                                        </p:tgtEl>
                                        <p:attrNameLst>
                                          <p:attrName>style.visibility</p:attrName>
                                        </p:attrNameLst>
                                      </p:cBhvr>
                                      <p:to>
                                        <p:strVal val="visible"/>
                                      </p:to>
                                    </p:set>
                                    <p:anim calcmode="lin" valueType="num">
                                      <p:cBhvr>
                                        <p:cTn id="28" dur="1000" fill="hold"/>
                                        <p:tgtEl>
                                          <p:spTgt spid="52227">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222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222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2227">
                                            <p:txEl>
                                              <p:pRg st="3" end="3"/>
                                            </p:txEl>
                                          </p:spTgt>
                                        </p:tgtEl>
                                        <p:attrNameLst>
                                          <p:attrName>style.visibility</p:attrName>
                                        </p:attrNameLst>
                                      </p:cBhvr>
                                      <p:to>
                                        <p:strVal val="visible"/>
                                      </p:to>
                                    </p:set>
                                    <p:anim calcmode="lin" valueType="num">
                                      <p:cBhvr>
                                        <p:cTn id="35" dur="1000" fill="hold"/>
                                        <p:tgtEl>
                                          <p:spTgt spid="52227">
                                            <p:txEl>
                                              <p:pRg st="3" end="3"/>
                                            </p:txEl>
                                          </p:spTgt>
                                        </p:tgtEl>
                                        <p:attrNameLst>
                                          <p:attrName>ppt_w</p:attrName>
                                        </p:attrNameLst>
                                      </p:cBhvr>
                                      <p:tavLst>
                                        <p:tav tm="0">
                                          <p:val>
                                            <p:strVal val="#ppt_w+.3"/>
                                          </p:val>
                                        </p:tav>
                                        <p:tav tm="100000">
                                          <p:val>
                                            <p:strVal val="#ppt_w"/>
                                          </p:val>
                                        </p:tav>
                                      </p:tavLst>
                                    </p:anim>
                                    <p:anim calcmode="lin" valueType="num">
                                      <p:cBhvr>
                                        <p:cTn id="36" dur="1000" fill="hold"/>
                                        <p:tgtEl>
                                          <p:spTgt spid="52227">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5222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52227">
                                            <p:txEl>
                                              <p:pRg st="4" end="4"/>
                                            </p:txEl>
                                          </p:spTgt>
                                        </p:tgtEl>
                                        <p:attrNameLst>
                                          <p:attrName>style.visibility</p:attrName>
                                        </p:attrNameLst>
                                      </p:cBhvr>
                                      <p:to>
                                        <p:strVal val="visible"/>
                                      </p:to>
                                    </p:set>
                                    <p:anim calcmode="lin" valueType="num">
                                      <p:cBhvr>
                                        <p:cTn id="42" dur="1000" fill="hold"/>
                                        <p:tgtEl>
                                          <p:spTgt spid="52227">
                                            <p:txEl>
                                              <p:pRg st="4" end="4"/>
                                            </p:txEl>
                                          </p:spTgt>
                                        </p:tgtEl>
                                        <p:attrNameLst>
                                          <p:attrName>ppt_w</p:attrName>
                                        </p:attrNameLst>
                                      </p:cBhvr>
                                      <p:tavLst>
                                        <p:tav tm="0">
                                          <p:val>
                                            <p:strVal val="#ppt_w+.3"/>
                                          </p:val>
                                        </p:tav>
                                        <p:tav tm="100000">
                                          <p:val>
                                            <p:strVal val="#ppt_w"/>
                                          </p:val>
                                        </p:tav>
                                      </p:tavLst>
                                    </p:anim>
                                    <p:anim calcmode="lin" valueType="num">
                                      <p:cBhvr>
                                        <p:cTn id="43" dur="1000" fill="hold"/>
                                        <p:tgtEl>
                                          <p:spTgt spid="52227">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5222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52227">
                                            <p:txEl>
                                              <p:pRg st="5" end="5"/>
                                            </p:txEl>
                                          </p:spTgt>
                                        </p:tgtEl>
                                        <p:attrNameLst>
                                          <p:attrName>style.visibility</p:attrName>
                                        </p:attrNameLst>
                                      </p:cBhvr>
                                      <p:to>
                                        <p:strVal val="visible"/>
                                      </p:to>
                                    </p:set>
                                    <p:anim calcmode="lin" valueType="num">
                                      <p:cBhvr>
                                        <p:cTn id="49" dur="1000" fill="hold"/>
                                        <p:tgtEl>
                                          <p:spTgt spid="52227">
                                            <p:txEl>
                                              <p:pRg st="5" end="5"/>
                                            </p:txEl>
                                          </p:spTgt>
                                        </p:tgtEl>
                                        <p:attrNameLst>
                                          <p:attrName>ppt_w</p:attrName>
                                        </p:attrNameLst>
                                      </p:cBhvr>
                                      <p:tavLst>
                                        <p:tav tm="0">
                                          <p:val>
                                            <p:strVal val="#ppt_w+.3"/>
                                          </p:val>
                                        </p:tav>
                                        <p:tav tm="100000">
                                          <p:val>
                                            <p:strVal val="#ppt_w"/>
                                          </p:val>
                                        </p:tav>
                                      </p:tavLst>
                                    </p:anim>
                                    <p:anim calcmode="lin" valueType="num">
                                      <p:cBhvr>
                                        <p:cTn id="50" dur="1000" fill="hold"/>
                                        <p:tgtEl>
                                          <p:spTgt spid="52227">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5222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52227">
                                            <p:txEl>
                                              <p:pRg st="6" end="6"/>
                                            </p:txEl>
                                          </p:spTgt>
                                        </p:tgtEl>
                                        <p:attrNameLst>
                                          <p:attrName>style.visibility</p:attrName>
                                        </p:attrNameLst>
                                      </p:cBhvr>
                                      <p:to>
                                        <p:strVal val="visible"/>
                                      </p:to>
                                    </p:set>
                                    <p:anim calcmode="lin" valueType="num">
                                      <p:cBhvr>
                                        <p:cTn id="56" dur="1000" fill="hold"/>
                                        <p:tgtEl>
                                          <p:spTgt spid="52227">
                                            <p:txEl>
                                              <p:pRg st="6" end="6"/>
                                            </p:txEl>
                                          </p:spTgt>
                                        </p:tgtEl>
                                        <p:attrNameLst>
                                          <p:attrName>ppt_w</p:attrName>
                                        </p:attrNameLst>
                                      </p:cBhvr>
                                      <p:tavLst>
                                        <p:tav tm="0">
                                          <p:val>
                                            <p:strVal val="#ppt_w+.3"/>
                                          </p:val>
                                        </p:tav>
                                        <p:tav tm="100000">
                                          <p:val>
                                            <p:strVal val="#ppt_w"/>
                                          </p:val>
                                        </p:tav>
                                      </p:tavLst>
                                    </p:anim>
                                    <p:anim calcmode="lin" valueType="num">
                                      <p:cBhvr>
                                        <p:cTn id="57" dur="1000" fill="hold"/>
                                        <p:tgtEl>
                                          <p:spTgt spid="52227">
                                            <p:txEl>
                                              <p:pRg st="6" end="6"/>
                                            </p:txEl>
                                          </p:spTgt>
                                        </p:tgtEl>
                                        <p:attrNameLst>
                                          <p:attrName>ppt_h</p:attrName>
                                        </p:attrNameLst>
                                      </p:cBhvr>
                                      <p:tavLst>
                                        <p:tav tm="0">
                                          <p:val>
                                            <p:strVal val="#ppt_h"/>
                                          </p:val>
                                        </p:tav>
                                        <p:tav tm="100000">
                                          <p:val>
                                            <p:strVal val="#ppt_h"/>
                                          </p:val>
                                        </p:tav>
                                      </p:tavLst>
                                    </p:anim>
                                    <p:animEffect transition="in" filter="fade">
                                      <p:cBhvr>
                                        <p:cTn id="58" dur="1000"/>
                                        <p:tgtEl>
                                          <p:spTgt spid="522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71550" y="0"/>
            <a:ext cx="7416800" cy="928688"/>
          </a:xfrm>
        </p:spPr>
        <p:txBody>
          <a:bodyPr/>
          <a:lstStyle/>
          <a:p>
            <a:pPr eaLnBrk="1" hangingPunct="1"/>
            <a:r>
              <a:rPr lang="sr-Cyrl-CS" sz="2400" b="1"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rPr>
              <a:t>Демократска странка</a:t>
            </a:r>
            <a:endParaRPr lang="en-US" sz="2400" b="1"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32771" name="Rectangle 3"/>
          <p:cNvSpPr>
            <a:spLocks noGrp="1" noChangeArrowheads="1"/>
          </p:cNvSpPr>
          <p:nvPr>
            <p:ph sz="half" idx="1"/>
          </p:nvPr>
        </p:nvSpPr>
        <p:spPr>
          <a:xfrm>
            <a:off x="304800" y="685800"/>
            <a:ext cx="6767513" cy="6172200"/>
          </a:xfrm>
        </p:spPr>
        <p:txBody>
          <a:bodyPr>
            <a:normAutofit fontScale="25000" lnSpcReduction="20000"/>
          </a:bodyPr>
          <a:lstStyle/>
          <a:p>
            <a:r>
              <a:rPr lang="sr-Cyrl-CS" sz="7200" b="1" dirty="0" smtClean="0">
                <a:solidFill>
                  <a:schemeClr val="tx1"/>
                </a:solidFill>
                <a:latin typeface="Arial" pitchFamily="34" charset="0"/>
                <a:cs typeface="Arial" pitchFamily="34" charset="0"/>
              </a:rPr>
              <a:t>Основана:  </a:t>
            </a:r>
          </a:p>
          <a:p>
            <a:r>
              <a:rPr lang="sr-Cyrl-CS" sz="7200" b="1" dirty="0" smtClean="0">
                <a:solidFill>
                  <a:schemeClr val="tx1"/>
                </a:solidFill>
                <a:latin typeface="Arial" pitchFamily="34" charset="0"/>
                <a:cs typeface="Arial" pitchFamily="34" charset="0"/>
              </a:rPr>
              <a:t>1919. године у Сарајеву, </a:t>
            </a:r>
            <a:r>
              <a:rPr lang="sr-Cyrl-CS" sz="7200" dirty="0" smtClean="0">
                <a:solidFill>
                  <a:schemeClr val="tx1"/>
                </a:solidFill>
                <a:latin typeface="Arial" pitchFamily="34" charset="0"/>
                <a:cs typeface="Arial" pitchFamily="34" charset="0"/>
              </a:rPr>
              <a:t>непосредним залагањем</a:t>
            </a:r>
            <a:r>
              <a:rPr lang="sr-Cyrl-CS" sz="7200" b="1" dirty="0" smtClean="0">
                <a:solidFill>
                  <a:schemeClr val="tx1"/>
                </a:solidFill>
                <a:latin typeface="Arial" pitchFamily="34" charset="0"/>
                <a:cs typeface="Arial" pitchFamily="34" charset="0"/>
              </a:rPr>
              <a:t> регента Александра Карађорђевића.</a:t>
            </a:r>
            <a:endParaRPr lang="en-US" sz="7200" dirty="0" smtClean="0">
              <a:solidFill>
                <a:schemeClr val="tx1"/>
              </a:solidFill>
              <a:latin typeface="Arial" pitchFamily="34" charset="0"/>
              <a:cs typeface="Arial" pitchFamily="34" charset="0"/>
            </a:endParaRPr>
          </a:p>
          <a:p>
            <a:r>
              <a:rPr lang="sr-Cyrl-CS" sz="7200" b="1" dirty="0" smtClean="0">
                <a:solidFill>
                  <a:schemeClr val="bg1"/>
                </a:solidFill>
                <a:latin typeface="Arial" pitchFamily="34" charset="0"/>
                <a:cs typeface="Arial" pitchFamily="34" charset="0"/>
              </a:rPr>
              <a:t> Вође </a:t>
            </a:r>
            <a:r>
              <a:rPr lang="sr-Cyrl-CS" sz="7200" b="1" dirty="0" smtClean="0">
                <a:solidFill>
                  <a:schemeClr val="tx1"/>
                </a:solidFill>
                <a:latin typeface="Arial" pitchFamily="34" charset="0"/>
                <a:cs typeface="Arial" pitchFamily="34" charset="0"/>
              </a:rPr>
              <a:t>странке</a:t>
            </a:r>
            <a:r>
              <a:rPr lang="en-US" sz="7200" b="1" dirty="0" smtClean="0">
                <a:solidFill>
                  <a:schemeClr val="tx1"/>
                </a:solidFill>
                <a:latin typeface="Arial" pitchFamily="34" charset="0"/>
                <a:cs typeface="Arial" pitchFamily="34" charset="0"/>
              </a:rPr>
              <a:t>:</a:t>
            </a:r>
            <a:r>
              <a:rPr lang="sr-Cyrl-CS" sz="7200" b="1" dirty="0" smtClean="0">
                <a:solidFill>
                  <a:schemeClr val="tx1"/>
                </a:solidFill>
                <a:latin typeface="Arial" pitchFamily="34" charset="0"/>
                <a:cs typeface="Arial" pitchFamily="34" charset="0"/>
              </a:rPr>
              <a:t>   </a:t>
            </a:r>
            <a:endParaRPr lang="en-US" sz="7200" b="1" dirty="0" smtClean="0">
              <a:solidFill>
                <a:schemeClr val="tx1"/>
              </a:solidFill>
              <a:latin typeface="Arial" pitchFamily="34" charset="0"/>
              <a:cs typeface="Arial" pitchFamily="34" charset="0"/>
            </a:endParaRPr>
          </a:p>
          <a:p>
            <a:r>
              <a:rPr lang="sr-Cyrl-CS" sz="7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Љубомир Давидовић </a:t>
            </a:r>
            <a:r>
              <a:rPr lang="sr-Cyrl-CS" sz="7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–Светозар Прибићевић</a:t>
            </a:r>
            <a:endParaRPr lang="en-US" sz="72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sr-Cyrl-CS" sz="72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Политика: </a:t>
            </a:r>
          </a:p>
          <a:p>
            <a:r>
              <a:rPr lang="sr-Cyrl-CS" sz="7200" dirty="0" smtClean="0">
                <a:solidFill>
                  <a:schemeClr val="tx1"/>
                </a:solidFill>
                <a:latin typeface="Arial" pitchFamily="34" charset="0"/>
                <a:cs typeface="Arial" pitchFamily="34" charset="0"/>
              </a:rPr>
              <a:t>Националног помирења због учешћа Срба, Хрвата и Словенаца на супротним странама у Првом светском рату.</a:t>
            </a:r>
            <a:endParaRPr lang="en-US" sz="7200" dirty="0" smtClean="0">
              <a:solidFill>
                <a:schemeClr val="tx1"/>
              </a:solidFill>
              <a:latin typeface="Arial" pitchFamily="34" charset="0"/>
              <a:cs typeface="Arial" pitchFamily="34" charset="0"/>
            </a:endParaRPr>
          </a:p>
          <a:p>
            <a:r>
              <a:rPr lang="sr-Cyrl-CS" sz="7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Јединственост југословенког народа</a:t>
            </a:r>
            <a:r>
              <a:rPr lang="sr-Cyrl-CS" sz="7200" dirty="0" smtClean="0">
                <a:solidFill>
                  <a:schemeClr val="tx1"/>
                </a:solidFill>
                <a:latin typeface="Arial" pitchFamily="34" charset="0"/>
                <a:cs typeface="Arial" pitchFamily="34" charset="0"/>
              </a:rPr>
              <a:t>, без обзира на   посебности три народа</a:t>
            </a:r>
            <a:endParaRPr lang="en-US" sz="7200" dirty="0" smtClean="0">
              <a:solidFill>
                <a:schemeClr val="tx1"/>
              </a:solidFill>
              <a:latin typeface="Arial" pitchFamily="34" charset="0"/>
              <a:cs typeface="Arial" pitchFamily="34" charset="0"/>
            </a:endParaRPr>
          </a:p>
          <a:p>
            <a:r>
              <a:rPr lang="sr-Cyrl-CS" sz="7200" dirty="0" smtClean="0">
                <a:solidFill>
                  <a:schemeClr val="tx1"/>
                </a:solidFill>
                <a:latin typeface="Arial" pitchFamily="34" charset="0"/>
                <a:cs typeface="Arial" pitchFamily="34" charset="0"/>
              </a:rPr>
              <a:t>Требала да привуче део српског народа и тиме ограничи моћ </a:t>
            </a:r>
            <a:r>
              <a:rPr lang="sr-Cyrl-CS" sz="7200" b="1" dirty="0" smtClean="0">
                <a:solidFill>
                  <a:schemeClr val="tx1"/>
                </a:solidFill>
                <a:latin typeface="Arial" pitchFamily="34" charset="0"/>
                <a:cs typeface="Arial" pitchFamily="34" charset="0"/>
              </a:rPr>
              <a:t>Радикалне странке.</a:t>
            </a:r>
            <a:endParaRPr lang="en-US" sz="7200" dirty="0" smtClean="0">
              <a:solidFill>
                <a:schemeClr val="tx1"/>
              </a:solidFill>
              <a:latin typeface="Arial" pitchFamily="34" charset="0"/>
              <a:cs typeface="Arial" pitchFamily="34" charset="0"/>
            </a:endParaRPr>
          </a:p>
          <a:p>
            <a:r>
              <a:rPr lang="sr-Cyrl-CS" sz="72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На тај начин ниједна странка није имала апсулутну већину и </a:t>
            </a:r>
            <a:r>
              <a:rPr lang="sr-Cyrl-CS" sz="7200" b="1"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регент Александар</a:t>
            </a:r>
            <a:r>
              <a:rPr lang="sr-Cyrl-CS" sz="72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је водио главну улогу у креирању државе</a:t>
            </a:r>
            <a:r>
              <a:rPr lang="sr-Cyrl-CS" sz="7200" dirty="0" smtClean="0">
                <a:solidFill>
                  <a:schemeClr val="tx1"/>
                </a:solidFill>
                <a:latin typeface="Arial" pitchFamily="34" charset="0"/>
                <a:cs typeface="Arial" pitchFamily="34" charset="0"/>
              </a:rPr>
              <a:t>.   </a:t>
            </a:r>
            <a:endParaRPr lang="en-US" sz="7200" dirty="0" smtClean="0">
              <a:solidFill>
                <a:schemeClr val="tx1"/>
              </a:solidFill>
              <a:latin typeface="Arial" pitchFamily="34" charset="0"/>
              <a:cs typeface="Arial" pitchFamily="34" charset="0"/>
            </a:endParaRPr>
          </a:p>
          <a:p>
            <a:r>
              <a:rPr lang="sr-Cyrl-CS" sz="7200" b="1" dirty="0" smtClean="0">
                <a:solidFill>
                  <a:schemeClr val="tx1"/>
                </a:solidFill>
                <a:latin typeface="Arial" pitchFamily="34" charset="0"/>
                <a:cs typeface="Arial" pitchFamily="34" charset="0"/>
              </a:rPr>
              <a:t>Стварањем ове странке</a:t>
            </a:r>
            <a:r>
              <a:rPr lang="sr-Cyrl-CS" sz="7200" dirty="0" smtClean="0">
                <a:solidFill>
                  <a:schemeClr val="tx1"/>
                </a:solidFill>
                <a:latin typeface="Arial" pitchFamily="34" charset="0"/>
                <a:cs typeface="Arial" pitchFamily="34" charset="0"/>
              </a:rPr>
              <a:t> </a:t>
            </a:r>
            <a:r>
              <a:rPr lang="sr-Cyrl-CS" sz="7200" b="1" dirty="0" smtClean="0">
                <a:solidFill>
                  <a:schemeClr val="tx1"/>
                </a:solidFill>
                <a:latin typeface="Arial" pitchFamily="34" charset="0"/>
                <a:cs typeface="Arial" pitchFamily="34" charset="0"/>
              </a:rPr>
              <a:t>српско бирачко тело</a:t>
            </a:r>
            <a:r>
              <a:rPr lang="sr-Cyrl-CS" sz="7200" dirty="0" smtClean="0">
                <a:solidFill>
                  <a:schemeClr val="tx1"/>
                </a:solidFill>
                <a:latin typeface="Arial" pitchFamily="34" charset="0"/>
                <a:cs typeface="Arial" pitchFamily="34" charset="0"/>
              </a:rPr>
              <a:t> </a:t>
            </a:r>
            <a:r>
              <a:rPr lang="sr-Cyrl-CS" sz="7200" b="1" dirty="0" smtClean="0">
                <a:solidFill>
                  <a:schemeClr val="tx1"/>
                </a:solidFill>
                <a:latin typeface="Arial" pitchFamily="34" charset="0"/>
                <a:cs typeface="Arial" pitchFamily="34" charset="0"/>
              </a:rPr>
              <a:t>се поделило</a:t>
            </a:r>
            <a:r>
              <a:rPr lang="sr-Cyrl-CS" sz="7200" dirty="0" smtClean="0">
                <a:solidFill>
                  <a:schemeClr val="tx1"/>
                </a:solidFill>
                <a:latin typeface="Arial" pitchFamily="34" charset="0"/>
                <a:cs typeface="Arial" pitchFamily="34" charset="0"/>
              </a:rPr>
              <a:t>  за разлику од хрватског и словеначког .</a:t>
            </a:r>
          </a:p>
          <a:p>
            <a:r>
              <a:rPr lang="sr-Cyrl-CS" sz="7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Љубомир Давидовић –временом ревидирао став ка </a:t>
            </a:r>
          </a:p>
          <a:p>
            <a:pPr>
              <a:buNone/>
            </a:pPr>
            <a:r>
              <a:rPr lang="sr-Cyrl-CS" sz="7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федерализму  и ,,пружање руке “ Хрватима</a:t>
            </a:r>
          </a:p>
          <a:p>
            <a:r>
              <a:rPr lang="sr-Cyrl-CS" sz="7200" b="1" dirty="0" smtClean="0">
                <a:solidFill>
                  <a:schemeClr val="tx1"/>
                </a:solidFill>
                <a:latin typeface="Arial" pitchFamily="34" charset="0"/>
                <a:cs typeface="Arial" pitchFamily="34" charset="0"/>
              </a:rPr>
              <a:t>Последица</a:t>
            </a:r>
            <a:r>
              <a:rPr lang="sr-Cyrl-CS" sz="7200" b="1" dirty="0" smtClean="0">
                <a:solidFill>
                  <a:schemeClr val="bg1"/>
                </a:solidFill>
                <a:latin typeface="Arial" pitchFamily="34" charset="0"/>
                <a:cs typeface="Arial" pitchFamily="34" charset="0"/>
              </a:rPr>
              <a:t>:</a:t>
            </a:r>
            <a:endParaRPr lang="sr-Cyrl-CS" sz="7200" dirty="0" smtClean="0">
              <a:solidFill>
                <a:schemeClr val="tx1"/>
              </a:solidFill>
              <a:latin typeface="Arial" pitchFamily="34" charset="0"/>
              <a:cs typeface="Arial" pitchFamily="34" charset="0"/>
            </a:endParaRPr>
          </a:p>
          <a:p>
            <a:r>
              <a:rPr lang="sr-Cyrl-CS" sz="72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1924.Светозар Прибићевић оснива Самосталну демократску странку </a:t>
            </a:r>
            <a:r>
              <a:rPr lang="sr-Cyrl-CS" sz="72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(СДС) Срба пречана и југословенски орјентсаних Хрвата</a:t>
            </a:r>
            <a:r>
              <a:rPr lang="sr-Cyrl-CS" sz="72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t>
            </a:r>
            <a:endParaRPr lang="en-US" sz="7200" b="1"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sr-Cyrl-CS" sz="1600" dirty="0" smtClean="0"/>
              <a:t> </a:t>
            </a:r>
            <a:endParaRPr lang="en-US" sz="1800" dirty="0" smtClean="0"/>
          </a:p>
          <a:p>
            <a:pPr eaLnBrk="1" hangingPunct="1">
              <a:lnSpc>
                <a:spcPct val="80000"/>
              </a:lnSpc>
            </a:pPr>
            <a:endParaRPr lang="en-US" sz="2500" b="1" dirty="0" smtClean="0"/>
          </a:p>
        </p:txBody>
      </p:sp>
      <p:pic>
        <p:nvPicPr>
          <p:cNvPr id="10245" name="Picture 8" descr="svetozar priicevic"/>
          <p:cNvPicPr>
            <a:picLocks noChangeAspect="1" noChangeArrowheads="1"/>
          </p:cNvPicPr>
          <p:nvPr/>
        </p:nvPicPr>
        <p:blipFill>
          <a:blip r:embed="rId4" cstate="print"/>
          <a:srcRect/>
          <a:stretch>
            <a:fillRect/>
          </a:stretch>
        </p:blipFill>
        <p:spPr bwMode="auto">
          <a:xfrm>
            <a:off x="6858000" y="3810000"/>
            <a:ext cx="2286000" cy="2362200"/>
          </a:xfrm>
          <a:prstGeom prst="rect">
            <a:avLst/>
          </a:prstGeom>
          <a:noFill/>
          <a:ln w="9525">
            <a:noFill/>
            <a:miter lim="800000"/>
            <a:headEnd/>
            <a:tailEnd/>
          </a:ln>
        </p:spPr>
      </p:pic>
      <p:sp>
        <p:nvSpPr>
          <p:cNvPr id="10246" name="Rectangle 6"/>
          <p:cNvSpPr>
            <a:spLocks noChangeArrowheads="1"/>
          </p:cNvSpPr>
          <p:nvPr/>
        </p:nvSpPr>
        <p:spPr bwMode="auto">
          <a:xfrm>
            <a:off x="7000875" y="2971800"/>
            <a:ext cx="1838325" cy="707886"/>
          </a:xfrm>
          <a:prstGeom prst="rect">
            <a:avLst/>
          </a:prstGeom>
          <a:noFill/>
          <a:ln w="9525">
            <a:noFill/>
            <a:miter lim="800000"/>
            <a:headEnd/>
            <a:tailEnd/>
          </a:ln>
        </p:spPr>
        <p:txBody>
          <a:bodyPr wrap="square">
            <a:spAutoFit/>
          </a:bodyPr>
          <a:lstStyle/>
          <a:p>
            <a:pPr>
              <a:defRPr/>
            </a:pPr>
            <a:r>
              <a:rPr lang="sr-Cyrl-CS" sz="2000" b="1" dirty="0">
                <a:solidFill>
                  <a:schemeClr val="bg1"/>
                </a:solidFill>
              </a:rPr>
              <a:t> </a:t>
            </a:r>
            <a:r>
              <a:rPr lang="sr-Cyrl-CS" sz="2000" b="1" dirty="0">
                <a:solidFill>
                  <a:schemeClr val="bg1"/>
                </a:solidFill>
                <a:effectLst>
                  <a:outerShdw blurRad="38100" dist="38100" dir="2700000" algn="tl">
                    <a:srgbClr val="000000">
                      <a:alpha val="43137"/>
                    </a:srgbClr>
                  </a:outerShdw>
                </a:effectLst>
              </a:rPr>
              <a:t>Љубомир Давидовић </a:t>
            </a:r>
            <a:endParaRPr lang="en-US" sz="2000" dirty="0">
              <a:solidFill>
                <a:schemeClr val="bg1"/>
              </a:solidFill>
              <a:effectLst>
                <a:outerShdw blurRad="38100" dist="38100" dir="2700000" algn="tl">
                  <a:srgbClr val="000000">
                    <a:alpha val="43137"/>
                  </a:srgbClr>
                </a:outerShdw>
              </a:effectLst>
            </a:endParaRPr>
          </a:p>
        </p:txBody>
      </p:sp>
      <p:sp>
        <p:nvSpPr>
          <p:cNvPr id="10247" name="Rectangle 7"/>
          <p:cNvSpPr>
            <a:spLocks noChangeArrowheads="1"/>
          </p:cNvSpPr>
          <p:nvPr/>
        </p:nvSpPr>
        <p:spPr bwMode="auto">
          <a:xfrm>
            <a:off x="6929438" y="6095999"/>
            <a:ext cx="1985962" cy="707886"/>
          </a:xfrm>
          <a:prstGeom prst="rect">
            <a:avLst/>
          </a:prstGeom>
          <a:noFill/>
          <a:ln w="9525">
            <a:noFill/>
            <a:miter lim="800000"/>
            <a:headEnd/>
            <a:tailEnd/>
          </a:ln>
        </p:spPr>
        <p:txBody>
          <a:bodyPr wrap="square">
            <a:spAutoFit/>
          </a:bodyPr>
          <a:lstStyle/>
          <a:p>
            <a:pPr algn="ctr"/>
            <a:r>
              <a:rPr lang="sr-Cyrl-CS" sz="2000" b="1" dirty="0"/>
              <a:t> </a:t>
            </a:r>
            <a:r>
              <a:rPr lang="sr-Cyrl-CS" sz="2000" b="1" dirty="0">
                <a:solidFill>
                  <a:schemeClr val="bg1"/>
                </a:solidFill>
                <a:effectLst>
                  <a:outerShdw blurRad="38100" dist="38100" dir="2700000" algn="tl">
                    <a:srgbClr val="000000">
                      <a:alpha val="43137"/>
                    </a:srgbClr>
                  </a:outerShdw>
                </a:effectLst>
              </a:rPr>
              <a:t>Светозар Прибићевић</a:t>
            </a:r>
            <a:endParaRPr lang="en-US" sz="2000" dirty="0">
              <a:solidFill>
                <a:schemeClr val="bg1"/>
              </a:solidFill>
              <a:effectLst>
                <a:outerShdw blurRad="38100" dist="38100" dir="2700000" algn="tl">
                  <a:srgbClr val="000000">
                    <a:alpha val="43137"/>
                  </a:srgbClr>
                </a:outerShdw>
              </a:effectLst>
            </a:endParaRPr>
          </a:p>
        </p:txBody>
      </p:sp>
      <p:pic>
        <p:nvPicPr>
          <p:cNvPr id="28674" name="Picture 2" descr="https://encrypted-tbn0.gstatic.com/images?q=tbn:ANd9GcRy1kNH2W5-RF37I4sYXmKmLyzX9Q3iqxRJaTCJqu2zvkQ5yHKc"/>
          <p:cNvPicPr>
            <a:picLocks noChangeAspect="1" noChangeArrowheads="1"/>
          </p:cNvPicPr>
          <p:nvPr/>
        </p:nvPicPr>
        <p:blipFill>
          <a:blip r:embed="rId5" cstate="print"/>
          <a:srcRect/>
          <a:stretch>
            <a:fillRect/>
          </a:stretch>
        </p:blipFill>
        <p:spPr bwMode="auto">
          <a:xfrm>
            <a:off x="6934200" y="457200"/>
            <a:ext cx="1905000" cy="2543175"/>
          </a:xfrm>
          <a:prstGeom prst="rect">
            <a:avLst/>
          </a:prstGeom>
          <a:noFill/>
        </p:spPr>
      </p:pic>
    </p:spTree>
  </p:cSld>
  <p:clrMapOvr>
    <a:masterClrMapping/>
  </p:clrMapOvr>
  <p:transition spd="slow">
    <p:wipe dir="d"/>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1000"/>
                                        <p:tgtEl>
                                          <p:spTgt spid="32770"/>
                                        </p:tgtEl>
                                      </p:cBhvr>
                                    </p:animEffect>
                                    <p:anim calcmode="lin" valueType="num">
                                      <p:cBhvr>
                                        <p:cTn id="8" dur="1000" fill="hold"/>
                                        <p:tgtEl>
                                          <p:spTgt spid="32770"/>
                                        </p:tgtEl>
                                        <p:attrNameLst>
                                          <p:attrName>ppt_x</p:attrName>
                                        </p:attrNameLst>
                                      </p:cBhvr>
                                      <p:tavLst>
                                        <p:tav tm="0">
                                          <p:val>
                                            <p:strVal val="#ppt_x"/>
                                          </p:val>
                                        </p:tav>
                                        <p:tav tm="100000">
                                          <p:val>
                                            <p:strVal val="#ppt_x"/>
                                          </p:val>
                                        </p:tav>
                                      </p:tavLst>
                                    </p:anim>
                                    <p:anim calcmode="lin" valueType="num">
                                      <p:cBhvr>
                                        <p:cTn id="9" dur="898" decel="100000" fill="hold"/>
                                        <p:tgtEl>
                                          <p:spTgt spid="327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277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2771">
                                            <p:txEl>
                                              <p:pRg st="0" end="0"/>
                                            </p:txEl>
                                          </p:spTgt>
                                        </p:tgtEl>
                                        <p:attrNameLst>
                                          <p:attrName>style.visibility</p:attrName>
                                        </p:attrNameLst>
                                      </p:cBhvr>
                                      <p:to>
                                        <p:strVal val="visible"/>
                                      </p:to>
                                    </p:set>
                                    <p:animEffect transition="in" filter="fade">
                                      <p:cBhvr>
                                        <p:cTn id="15" dur="1000"/>
                                        <p:tgtEl>
                                          <p:spTgt spid="32771">
                                            <p:txEl>
                                              <p:pRg st="0" end="0"/>
                                            </p:txEl>
                                          </p:spTgt>
                                        </p:tgtEl>
                                      </p:cBhvr>
                                    </p:animEffect>
                                    <p:anim calcmode="lin" valueType="num">
                                      <p:cBhvr>
                                        <p:cTn id="16"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27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27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2771">
                                            <p:txEl>
                                              <p:pRg st="1" end="1"/>
                                            </p:txEl>
                                          </p:spTgt>
                                        </p:tgtEl>
                                        <p:attrNameLst>
                                          <p:attrName>style.visibility</p:attrName>
                                        </p:attrNameLst>
                                      </p:cBhvr>
                                      <p:to>
                                        <p:strVal val="visible"/>
                                      </p:to>
                                    </p:set>
                                    <p:animEffect transition="in" filter="fade">
                                      <p:cBhvr>
                                        <p:cTn id="23" dur="1000"/>
                                        <p:tgtEl>
                                          <p:spTgt spid="32771">
                                            <p:txEl>
                                              <p:pRg st="1" end="1"/>
                                            </p:txEl>
                                          </p:spTgt>
                                        </p:tgtEl>
                                      </p:cBhvr>
                                    </p:animEffect>
                                    <p:anim calcmode="lin" valueType="num">
                                      <p:cBhvr>
                                        <p:cTn id="24"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277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277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2771">
                                            <p:txEl>
                                              <p:pRg st="2" end="2"/>
                                            </p:txEl>
                                          </p:spTgt>
                                        </p:tgtEl>
                                        <p:attrNameLst>
                                          <p:attrName>style.visibility</p:attrName>
                                        </p:attrNameLst>
                                      </p:cBhvr>
                                      <p:to>
                                        <p:strVal val="visible"/>
                                      </p:to>
                                    </p:set>
                                    <p:animEffect transition="in" filter="fade">
                                      <p:cBhvr>
                                        <p:cTn id="31" dur="1000"/>
                                        <p:tgtEl>
                                          <p:spTgt spid="32771">
                                            <p:txEl>
                                              <p:pRg st="2" end="2"/>
                                            </p:txEl>
                                          </p:spTgt>
                                        </p:tgtEl>
                                      </p:cBhvr>
                                    </p:animEffect>
                                    <p:anim calcmode="lin" valueType="num">
                                      <p:cBhvr>
                                        <p:cTn id="3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277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277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2771">
                                            <p:txEl>
                                              <p:pRg st="3" end="3"/>
                                            </p:txEl>
                                          </p:spTgt>
                                        </p:tgtEl>
                                        <p:attrNameLst>
                                          <p:attrName>style.visibility</p:attrName>
                                        </p:attrNameLst>
                                      </p:cBhvr>
                                      <p:to>
                                        <p:strVal val="visible"/>
                                      </p:to>
                                    </p:set>
                                    <p:animEffect transition="in" filter="fade">
                                      <p:cBhvr>
                                        <p:cTn id="39" dur="1000"/>
                                        <p:tgtEl>
                                          <p:spTgt spid="32771">
                                            <p:txEl>
                                              <p:pRg st="3" end="3"/>
                                            </p:txEl>
                                          </p:spTgt>
                                        </p:tgtEl>
                                      </p:cBhvr>
                                    </p:animEffect>
                                    <p:anim calcmode="lin" valueType="num">
                                      <p:cBhvr>
                                        <p:cTn id="40"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277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277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2771">
                                            <p:txEl>
                                              <p:pRg st="4" end="4"/>
                                            </p:txEl>
                                          </p:spTgt>
                                        </p:tgtEl>
                                        <p:attrNameLst>
                                          <p:attrName>style.visibility</p:attrName>
                                        </p:attrNameLst>
                                      </p:cBhvr>
                                      <p:to>
                                        <p:strVal val="visible"/>
                                      </p:to>
                                    </p:set>
                                    <p:animEffect transition="in" filter="fade">
                                      <p:cBhvr>
                                        <p:cTn id="47" dur="1000"/>
                                        <p:tgtEl>
                                          <p:spTgt spid="32771">
                                            <p:txEl>
                                              <p:pRg st="4" end="4"/>
                                            </p:txEl>
                                          </p:spTgt>
                                        </p:tgtEl>
                                      </p:cBhvr>
                                    </p:animEffect>
                                    <p:anim calcmode="lin" valueType="num">
                                      <p:cBhvr>
                                        <p:cTn id="48"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32771">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3277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2771">
                                            <p:txEl>
                                              <p:pRg st="5" end="5"/>
                                            </p:txEl>
                                          </p:spTgt>
                                        </p:tgtEl>
                                        <p:attrNameLst>
                                          <p:attrName>style.visibility</p:attrName>
                                        </p:attrNameLst>
                                      </p:cBhvr>
                                      <p:to>
                                        <p:strVal val="visible"/>
                                      </p:to>
                                    </p:set>
                                    <p:animEffect transition="in" filter="fade">
                                      <p:cBhvr>
                                        <p:cTn id="55" dur="1000"/>
                                        <p:tgtEl>
                                          <p:spTgt spid="32771">
                                            <p:txEl>
                                              <p:pRg st="5" end="5"/>
                                            </p:txEl>
                                          </p:spTgt>
                                        </p:tgtEl>
                                      </p:cBhvr>
                                    </p:animEffect>
                                    <p:anim calcmode="lin" valueType="num">
                                      <p:cBhvr>
                                        <p:cTn id="56"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32771">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32771">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2771">
                                            <p:txEl>
                                              <p:pRg st="6" end="6"/>
                                            </p:txEl>
                                          </p:spTgt>
                                        </p:tgtEl>
                                        <p:attrNameLst>
                                          <p:attrName>style.visibility</p:attrName>
                                        </p:attrNameLst>
                                      </p:cBhvr>
                                      <p:to>
                                        <p:strVal val="visible"/>
                                      </p:to>
                                    </p:set>
                                    <p:animEffect transition="in" filter="fade">
                                      <p:cBhvr>
                                        <p:cTn id="63" dur="1000"/>
                                        <p:tgtEl>
                                          <p:spTgt spid="32771">
                                            <p:txEl>
                                              <p:pRg st="6" end="6"/>
                                            </p:txEl>
                                          </p:spTgt>
                                        </p:tgtEl>
                                      </p:cBhvr>
                                    </p:animEffect>
                                    <p:anim calcmode="lin" valueType="num">
                                      <p:cBhvr>
                                        <p:cTn id="64"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65" dur="898" decel="100000" fill="hold"/>
                                        <p:tgtEl>
                                          <p:spTgt spid="32771">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898"/>
                                          </p:stCondLst>
                                        </p:cTn>
                                        <p:tgtEl>
                                          <p:spTgt spid="3277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2771">
                                            <p:txEl>
                                              <p:pRg st="7" end="7"/>
                                            </p:txEl>
                                          </p:spTgt>
                                        </p:tgtEl>
                                        <p:attrNameLst>
                                          <p:attrName>style.visibility</p:attrName>
                                        </p:attrNameLst>
                                      </p:cBhvr>
                                      <p:to>
                                        <p:strVal val="visible"/>
                                      </p:to>
                                    </p:set>
                                    <p:animEffect transition="in" filter="fade">
                                      <p:cBhvr>
                                        <p:cTn id="71" dur="1000"/>
                                        <p:tgtEl>
                                          <p:spTgt spid="32771">
                                            <p:txEl>
                                              <p:pRg st="7" end="7"/>
                                            </p:txEl>
                                          </p:spTgt>
                                        </p:tgtEl>
                                      </p:cBhvr>
                                    </p:animEffect>
                                    <p:anim calcmode="lin" valueType="num">
                                      <p:cBhvr>
                                        <p:cTn id="72"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73" dur="898" decel="100000" fill="hold"/>
                                        <p:tgtEl>
                                          <p:spTgt spid="32771">
                                            <p:txEl>
                                              <p:pRg st="7" end="7"/>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898"/>
                                          </p:stCondLst>
                                        </p:cTn>
                                        <p:tgtEl>
                                          <p:spTgt spid="32771">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32771">
                                            <p:txEl>
                                              <p:pRg st="8" end="8"/>
                                            </p:txEl>
                                          </p:spTgt>
                                        </p:tgtEl>
                                        <p:attrNameLst>
                                          <p:attrName>style.visibility</p:attrName>
                                        </p:attrNameLst>
                                      </p:cBhvr>
                                      <p:to>
                                        <p:strVal val="visible"/>
                                      </p:to>
                                    </p:set>
                                    <p:animEffect transition="in" filter="fade">
                                      <p:cBhvr>
                                        <p:cTn id="79" dur="1000"/>
                                        <p:tgtEl>
                                          <p:spTgt spid="32771">
                                            <p:txEl>
                                              <p:pRg st="8" end="8"/>
                                            </p:txEl>
                                          </p:spTgt>
                                        </p:tgtEl>
                                      </p:cBhvr>
                                    </p:animEffect>
                                    <p:anim calcmode="lin" valueType="num">
                                      <p:cBhvr>
                                        <p:cTn id="80" dur="10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p:cTn id="81" dur="898" decel="100000" fill="hold"/>
                                        <p:tgtEl>
                                          <p:spTgt spid="32771">
                                            <p:txEl>
                                              <p:pRg st="8" end="8"/>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898"/>
                                          </p:stCondLst>
                                        </p:cTn>
                                        <p:tgtEl>
                                          <p:spTgt spid="32771">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32771">
                                            <p:txEl>
                                              <p:pRg st="9" end="9"/>
                                            </p:txEl>
                                          </p:spTgt>
                                        </p:tgtEl>
                                        <p:attrNameLst>
                                          <p:attrName>style.visibility</p:attrName>
                                        </p:attrNameLst>
                                      </p:cBhvr>
                                      <p:to>
                                        <p:strVal val="visible"/>
                                      </p:to>
                                    </p:set>
                                    <p:animEffect transition="in" filter="fade">
                                      <p:cBhvr>
                                        <p:cTn id="87" dur="1000"/>
                                        <p:tgtEl>
                                          <p:spTgt spid="32771">
                                            <p:txEl>
                                              <p:pRg st="9" end="9"/>
                                            </p:txEl>
                                          </p:spTgt>
                                        </p:tgtEl>
                                      </p:cBhvr>
                                    </p:animEffect>
                                    <p:anim calcmode="lin" valueType="num">
                                      <p:cBhvr>
                                        <p:cTn id="88" dur="1000" fill="hold"/>
                                        <p:tgtEl>
                                          <p:spTgt spid="32771">
                                            <p:txEl>
                                              <p:pRg st="9" end="9"/>
                                            </p:txEl>
                                          </p:spTgt>
                                        </p:tgtEl>
                                        <p:attrNameLst>
                                          <p:attrName>ppt_x</p:attrName>
                                        </p:attrNameLst>
                                      </p:cBhvr>
                                      <p:tavLst>
                                        <p:tav tm="0">
                                          <p:val>
                                            <p:strVal val="#ppt_x"/>
                                          </p:val>
                                        </p:tav>
                                        <p:tav tm="100000">
                                          <p:val>
                                            <p:strVal val="#ppt_x"/>
                                          </p:val>
                                        </p:tav>
                                      </p:tavLst>
                                    </p:anim>
                                    <p:anim calcmode="lin" valueType="num">
                                      <p:cBhvr>
                                        <p:cTn id="89" dur="898" decel="100000" fill="hold"/>
                                        <p:tgtEl>
                                          <p:spTgt spid="32771">
                                            <p:txEl>
                                              <p:pRg st="9" end="9"/>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898"/>
                                          </p:stCondLst>
                                        </p:cTn>
                                        <p:tgtEl>
                                          <p:spTgt spid="32771">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7" presetClass="entr" presetSubtype="0" fill="hold" grpId="0" nodeType="clickEffect">
                                  <p:stCondLst>
                                    <p:cond delay="0"/>
                                  </p:stCondLst>
                                  <p:childTnLst>
                                    <p:set>
                                      <p:cBhvr>
                                        <p:cTn id="94" dur="1" fill="hold">
                                          <p:stCondLst>
                                            <p:cond delay="0"/>
                                          </p:stCondLst>
                                        </p:cTn>
                                        <p:tgtEl>
                                          <p:spTgt spid="32771">
                                            <p:txEl>
                                              <p:pRg st="10" end="10"/>
                                            </p:txEl>
                                          </p:spTgt>
                                        </p:tgtEl>
                                        <p:attrNameLst>
                                          <p:attrName>style.visibility</p:attrName>
                                        </p:attrNameLst>
                                      </p:cBhvr>
                                      <p:to>
                                        <p:strVal val="visible"/>
                                      </p:to>
                                    </p:set>
                                    <p:animEffect transition="in" filter="fade">
                                      <p:cBhvr>
                                        <p:cTn id="95" dur="1000"/>
                                        <p:tgtEl>
                                          <p:spTgt spid="32771">
                                            <p:txEl>
                                              <p:pRg st="10" end="10"/>
                                            </p:txEl>
                                          </p:spTgt>
                                        </p:tgtEl>
                                      </p:cBhvr>
                                    </p:animEffect>
                                    <p:anim calcmode="lin" valueType="num">
                                      <p:cBhvr>
                                        <p:cTn id="96" dur="1000" fill="hold"/>
                                        <p:tgtEl>
                                          <p:spTgt spid="32771">
                                            <p:txEl>
                                              <p:pRg st="10" end="10"/>
                                            </p:txEl>
                                          </p:spTgt>
                                        </p:tgtEl>
                                        <p:attrNameLst>
                                          <p:attrName>ppt_x</p:attrName>
                                        </p:attrNameLst>
                                      </p:cBhvr>
                                      <p:tavLst>
                                        <p:tav tm="0">
                                          <p:val>
                                            <p:strVal val="#ppt_x"/>
                                          </p:val>
                                        </p:tav>
                                        <p:tav tm="100000">
                                          <p:val>
                                            <p:strVal val="#ppt_x"/>
                                          </p:val>
                                        </p:tav>
                                      </p:tavLst>
                                    </p:anim>
                                    <p:anim calcmode="lin" valueType="num">
                                      <p:cBhvr>
                                        <p:cTn id="97" dur="898" decel="100000" fill="hold"/>
                                        <p:tgtEl>
                                          <p:spTgt spid="32771">
                                            <p:txEl>
                                              <p:pRg st="10" end="10"/>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898"/>
                                          </p:stCondLst>
                                        </p:cTn>
                                        <p:tgtEl>
                                          <p:spTgt spid="32771">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37" presetClass="entr" presetSubtype="0" fill="hold" grpId="0" nodeType="clickEffect">
                                  <p:stCondLst>
                                    <p:cond delay="0"/>
                                  </p:stCondLst>
                                  <p:childTnLst>
                                    <p:set>
                                      <p:cBhvr>
                                        <p:cTn id="102" dur="1" fill="hold">
                                          <p:stCondLst>
                                            <p:cond delay="0"/>
                                          </p:stCondLst>
                                        </p:cTn>
                                        <p:tgtEl>
                                          <p:spTgt spid="32771">
                                            <p:txEl>
                                              <p:pRg st="11" end="11"/>
                                            </p:txEl>
                                          </p:spTgt>
                                        </p:tgtEl>
                                        <p:attrNameLst>
                                          <p:attrName>style.visibility</p:attrName>
                                        </p:attrNameLst>
                                      </p:cBhvr>
                                      <p:to>
                                        <p:strVal val="visible"/>
                                      </p:to>
                                    </p:set>
                                    <p:animEffect transition="in" filter="fade">
                                      <p:cBhvr>
                                        <p:cTn id="103" dur="1000"/>
                                        <p:tgtEl>
                                          <p:spTgt spid="32771">
                                            <p:txEl>
                                              <p:pRg st="11" end="11"/>
                                            </p:txEl>
                                          </p:spTgt>
                                        </p:tgtEl>
                                      </p:cBhvr>
                                    </p:animEffect>
                                    <p:anim calcmode="lin" valueType="num">
                                      <p:cBhvr>
                                        <p:cTn id="104" dur="1000" fill="hold"/>
                                        <p:tgtEl>
                                          <p:spTgt spid="32771">
                                            <p:txEl>
                                              <p:pRg st="11" end="11"/>
                                            </p:txEl>
                                          </p:spTgt>
                                        </p:tgtEl>
                                        <p:attrNameLst>
                                          <p:attrName>ppt_x</p:attrName>
                                        </p:attrNameLst>
                                      </p:cBhvr>
                                      <p:tavLst>
                                        <p:tav tm="0">
                                          <p:val>
                                            <p:strVal val="#ppt_x"/>
                                          </p:val>
                                        </p:tav>
                                        <p:tav tm="100000">
                                          <p:val>
                                            <p:strVal val="#ppt_x"/>
                                          </p:val>
                                        </p:tav>
                                      </p:tavLst>
                                    </p:anim>
                                    <p:anim calcmode="lin" valueType="num">
                                      <p:cBhvr>
                                        <p:cTn id="105" dur="898" decel="100000" fill="hold"/>
                                        <p:tgtEl>
                                          <p:spTgt spid="32771">
                                            <p:txEl>
                                              <p:pRg st="11" end="11"/>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898"/>
                                          </p:stCondLst>
                                        </p:cTn>
                                        <p:tgtEl>
                                          <p:spTgt spid="32771">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7" presetClass="entr" presetSubtype="0" fill="hold" grpId="0" nodeType="clickEffect">
                                  <p:stCondLst>
                                    <p:cond delay="0"/>
                                  </p:stCondLst>
                                  <p:childTnLst>
                                    <p:set>
                                      <p:cBhvr>
                                        <p:cTn id="110" dur="1" fill="hold">
                                          <p:stCondLst>
                                            <p:cond delay="0"/>
                                          </p:stCondLst>
                                        </p:cTn>
                                        <p:tgtEl>
                                          <p:spTgt spid="32771">
                                            <p:txEl>
                                              <p:pRg st="12" end="12"/>
                                            </p:txEl>
                                          </p:spTgt>
                                        </p:tgtEl>
                                        <p:attrNameLst>
                                          <p:attrName>style.visibility</p:attrName>
                                        </p:attrNameLst>
                                      </p:cBhvr>
                                      <p:to>
                                        <p:strVal val="visible"/>
                                      </p:to>
                                    </p:set>
                                    <p:animEffect transition="in" filter="fade">
                                      <p:cBhvr>
                                        <p:cTn id="111" dur="1000"/>
                                        <p:tgtEl>
                                          <p:spTgt spid="32771">
                                            <p:txEl>
                                              <p:pRg st="12" end="12"/>
                                            </p:txEl>
                                          </p:spTgt>
                                        </p:tgtEl>
                                      </p:cBhvr>
                                    </p:animEffect>
                                    <p:anim calcmode="lin" valueType="num">
                                      <p:cBhvr>
                                        <p:cTn id="112" dur="1000" fill="hold"/>
                                        <p:tgtEl>
                                          <p:spTgt spid="32771">
                                            <p:txEl>
                                              <p:pRg st="12" end="12"/>
                                            </p:txEl>
                                          </p:spTgt>
                                        </p:tgtEl>
                                        <p:attrNameLst>
                                          <p:attrName>ppt_x</p:attrName>
                                        </p:attrNameLst>
                                      </p:cBhvr>
                                      <p:tavLst>
                                        <p:tav tm="0">
                                          <p:val>
                                            <p:strVal val="#ppt_x"/>
                                          </p:val>
                                        </p:tav>
                                        <p:tav tm="100000">
                                          <p:val>
                                            <p:strVal val="#ppt_x"/>
                                          </p:val>
                                        </p:tav>
                                      </p:tavLst>
                                    </p:anim>
                                    <p:anim calcmode="lin" valueType="num">
                                      <p:cBhvr>
                                        <p:cTn id="113" dur="898" decel="100000" fill="hold"/>
                                        <p:tgtEl>
                                          <p:spTgt spid="32771">
                                            <p:txEl>
                                              <p:pRg st="12" end="12"/>
                                            </p:txEl>
                                          </p:spTgt>
                                        </p:tgtEl>
                                        <p:attrNameLst>
                                          <p:attrName>ppt_y</p:attrName>
                                        </p:attrNameLst>
                                      </p:cBhvr>
                                      <p:tavLst>
                                        <p:tav tm="0">
                                          <p:val>
                                            <p:strVal val="#ppt_y+1"/>
                                          </p:val>
                                        </p:tav>
                                        <p:tav tm="100000">
                                          <p:val>
                                            <p:strVal val="#ppt_y-.03"/>
                                          </p:val>
                                        </p:tav>
                                      </p:tavLst>
                                    </p:anim>
                                    <p:anim calcmode="lin" valueType="num">
                                      <p:cBhvr>
                                        <p:cTn id="114" dur="100" accel="100000" fill="hold">
                                          <p:stCondLst>
                                            <p:cond delay="898"/>
                                          </p:stCondLst>
                                        </p:cTn>
                                        <p:tgtEl>
                                          <p:spTgt spid="32771">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37" presetClass="entr" presetSubtype="0" fill="hold" grpId="0" nodeType="clickEffect">
                                  <p:stCondLst>
                                    <p:cond delay="0"/>
                                  </p:stCondLst>
                                  <p:childTnLst>
                                    <p:set>
                                      <p:cBhvr>
                                        <p:cTn id="118" dur="1" fill="hold">
                                          <p:stCondLst>
                                            <p:cond delay="0"/>
                                          </p:stCondLst>
                                        </p:cTn>
                                        <p:tgtEl>
                                          <p:spTgt spid="32771">
                                            <p:txEl>
                                              <p:pRg st="13" end="13"/>
                                            </p:txEl>
                                          </p:spTgt>
                                        </p:tgtEl>
                                        <p:attrNameLst>
                                          <p:attrName>style.visibility</p:attrName>
                                        </p:attrNameLst>
                                      </p:cBhvr>
                                      <p:to>
                                        <p:strVal val="visible"/>
                                      </p:to>
                                    </p:set>
                                    <p:animEffect transition="in" filter="fade">
                                      <p:cBhvr>
                                        <p:cTn id="119" dur="1000"/>
                                        <p:tgtEl>
                                          <p:spTgt spid="32771">
                                            <p:txEl>
                                              <p:pRg st="13" end="13"/>
                                            </p:txEl>
                                          </p:spTgt>
                                        </p:tgtEl>
                                      </p:cBhvr>
                                    </p:animEffect>
                                    <p:anim calcmode="lin" valueType="num">
                                      <p:cBhvr>
                                        <p:cTn id="120" dur="1000" fill="hold"/>
                                        <p:tgtEl>
                                          <p:spTgt spid="32771">
                                            <p:txEl>
                                              <p:pRg st="13" end="13"/>
                                            </p:txEl>
                                          </p:spTgt>
                                        </p:tgtEl>
                                        <p:attrNameLst>
                                          <p:attrName>ppt_x</p:attrName>
                                        </p:attrNameLst>
                                      </p:cBhvr>
                                      <p:tavLst>
                                        <p:tav tm="0">
                                          <p:val>
                                            <p:strVal val="#ppt_x"/>
                                          </p:val>
                                        </p:tav>
                                        <p:tav tm="100000">
                                          <p:val>
                                            <p:strVal val="#ppt_x"/>
                                          </p:val>
                                        </p:tav>
                                      </p:tavLst>
                                    </p:anim>
                                    <p:anim calcmode="lin" valueType="num">
                                      <p:cBhvr>
                                        <p:cTn id="121" dur="898" decel="100000" fill="hold"/>
                                        <p:tgtEl>
                                          <p:spTgt spid="32771">
                                            <p:txEl>
                                              <p:pRg st="13" end="13"/>
                                            </p:txEl>
                                          </p:spTgt>
                                        </p:tgtEl>
                                        <p:attrNameLst>
                                          <p:attrName>ppt_y</p:attrName>
                                        </p:attrNameLst>
                                      </p:cBhvr>
                                      <p:tavLst>
                                        <p:tav tm="0">
                                          <p:val>
                                            <p:strVal val="#ppt_y+1"/>
                                          </p:val>
                                        </p:tav>
                                        <p:tav tm="100000">
                                          <p:val>
                                            <p:strVal val="#ppt_y-.03"/>
                                          </p:val>
                                        </p:tav>
                                      </p:tavLst>
                                    </p:anim>
                                    <p:anim calcmode="lin" valueType="num">
                                      <p:cBhvr>
                                        <p:cTn id="122" dur="100" accel="100000" fill="hold">
                                          <p:stCondLst>
                                            <p:cond delay="898"/>
                                          </p:stCondLst>
                                        </p:cTn>
                                        <p:tgtEl>
                                          <p:spTgt spid="32771">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7" presetClass="entr" presetSubtype="0" fill="hold" grpId="0" nodeType="clickEffect">
                                  <p:stCondLst>
                                    <p:cond delay="0"/>
                                  </p:stCondLst>
                                  <p:childTnLst>
                                    <p:set>
                                      <p:cBhvr>
                                        <p:cTn id="126" dur="1" fill="hold">
                                          <p:stCondLst>
                                            <p:cond delay="0"/>
                                          </p:stCondLst>
                                        </p:cTn>
                                        <p:tgtEl>
                                          <p:spTgt spid="32771">
                                            <p:txEl>
                                              <p:pRg st="14" end="14"/>
                                            </p:txEl>
                                          </p:spTgt>
                                        </p:tgtEl>
                                        <p:attrNameLst>
                                          <p:attrName>style.visibility</p:attrName>
                                        </p:attrNameLst>
                                      </p:cBhvr>
                                      <p:to>
                                        <p:strVal val="visible"/>
                                      </p:to>
                                    </p:set>
                                    <p:animEffect transition="in" filter="fade">
                                      <p:cBhvr>
                                        <p:cTn id="127" dur="1000"/>
                                        <p:tgtEl>
                                          <p:spTgt spid="32771">
                                            <p:txEl>
                                              <p:pRg st="14" end="14"/>
                                            </p:txEl>
                                          </p:spTgt>
                                        </p:tgtEl>
                                      </p:cBhvr>
                                    </p:animEffect>
                                    <p:anim calcmode="lin" valueType="num">
                                      <p:cBhvr>
                                        <p:cTn id="128" dur="1000" fill="hold"/>
                                        <p:tgtEl>
                                          <p:spTgt spid="32771">
                                            <p:txEl>
                                              <p:pRg st="14" end="14"/>
                                            </p:txEl>
                                          </p:spTgt>
                                        </p:tgtEl>
                                        <p:attrNameLst>
                                          <p:attrName>ppt_x</p:attrName>
                                        </p:attrNameLst>
                                      </p:cBhvr>
                                      <p:tavLst>
                                        <p:tav tm="0">
                                          <p:val>
                                            <p:strVal val="#ppt_x"/>
                                          </p:val>
                                        </p:tav>
                                        <p:tav tm="100000">
                                          <p:val>
                                            <p:strVal val="#ppt_x"/>
                                          </p:val>
                                        </p:tav>
                                      </p:tavLst>
                                    </p:anim>
                                    <p:anim calcmode="lin" valueType="num">
                                      <p:cBhvr>
                                        <p:cTn id="129" dur="898" decel="100000" fill="hold"/>
                                        <p:tgtEl>
                                          <p:spTgt spid="32771">
                                            <p:txEl>
                                              <p:pRg st="14" end="14"/>
                                            </p:txEl>
                                          </p:spTgt>
                                        </p:tgtEl>
                                        <p:attrNameLst>
                                          <p:attrName>ppt_y</p:attrName>
                                        </p:attrNameLst>
                                      </p:cBhvr>
                                      <p:tavLst>
                                        <p:tav tm="0">
                                          <p:val>
                                            <p:strVal val="#ppt_y+1"/>
                                          </p:val>
                                        </p:tav>
                                        <p:tav tm="100000">
                                          <p:val>
                                            <p:strVal val="#ppt_y-.03"/>
                                          </p:val>
                                        </p:tav>
                                      </p:tavLst>
                                    </p:anim>
                                    <p:anim calcmode="lin" valueType="num">
                                      <p:cBhvr>
                                        <p:cTn id="130" dur="100" accel="100000" fill="hold">
                                          <p:stCondLst>
                                            <p:cond delay="898"/>
                                          </p:stCondLst>
                                        </p:cTn>
                                        <p:tgtEl>
                                          <p:spTgt spid="32771">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5" presetClass="entr" presetSubtype="0" fill="hold" nodeType="clickEffect">
                                  <p:stCondLst>
                                    <p:cond delay="0"/>
                                  </p:stCondLst>
                                  <p:childTnLst>
                                    <p:set>
                                      <p:cBhvr>
                                        <p:cTn id="134" dur="1" fill="hold">
                                          <p:stCondLst>
                                            <p:cond delay="0"/>
                                          </p:stCondLst>
                                        </p:cTn>
                                        <p:tgtEl>
                                          <p:spTgt spid="10246">
                                            <p:txEl>
                                              <p:pRg st="0" end="0"/>
                                            </p:txEl>
                                          </p:spTgt>
                                        </p:tgtEl>
                                        <p:attrNameLst>
                                          <p:attrName>style.visibility</p:attrName>
                                        </p:attrNameLst>
                                      </p:cBhvr>
                                      <p:to>
                                        <p:strVal val="visible"/>
                                      </p:to>
                                    </p:set>
                                    <p:anim calcmode="lin" valueType="num">
                                      <p:cBhvr>
                                        <p:cTn id="135" dur="1000" fill="hold"/>
                                        <p:tgtEl>
                                          <p:spTgt spid="10246">
                                            <p:txEl>
                                              <p:pRg st="0" end="0"/>
                                            </p:txEl>
                                          </p:spTgt>
                                        </p:tgtEl>
                                        <p:attrNameLst>
                                          <p:attrName>ppt_w</p:attrName>
                                        </p:attrNameLst>
                                      </p:cBhvr>
                                      <p:tavLst>
                                        <p:tav tm="0">
                                          <p:val>
                                            <p:fltVal val="0"/>
                                          </p:val>
                                        </p:tav>
                                        <p:tav tm="100000">
                                          <p:val>
                                            <p:strVal val="#ppt_w"/>
                                          </p:val>
                                        </p:tav>
                                      </p:tavLst>
                                    </p:anim>
                                    <p:anim calcmode="lin" valueType="num">
                                      <p:cBhvr>
                                        <p:cTn id="136" dur="1000" fill="hold"/>
                                        <p:tgtEl>
                                          <p:spTgt spid="10246">
                                            <p:txEl>
                                              <p:pRg st="0" end="0"/>
                                            </p:txEl>
                                          </p:spTgt>
                                        </p:tgtEl>
                                        <p:attrNameLst>
                                          <p:attrName>ppt_h</p:attrName>
                                        </p:attrNameLst>
                                      </p:cBhvr>
                                      <p:tavLst>
                                        <p:tav tm="0">
                                          <p:val>
                                            <p:fltVal val="0"/>
                                          </p:val>
                                        </p:tav>
                                        <p:tav tm="100000">
                                          <p:val>
                                            <p:strVal val="#ppt_h"/>
                                          </p:val>
                                        </p:tav>
                                      </p:tavLst>
                                    </p:anim>
                                    <p:anim calcmode="lin" valueType="num">
                                      <p:cBhvr>
                                        <p:cTn id="137" dur="1000" fill="hold"/>
                                        <p:tgtEl>
                                          <p:spTgt spid="1024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38" dur="1000" fill="hold"/>
                                        <p:tgtEl>
                                          <p:spTgt spid="1024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9" fill="hold">
                      <p:stCondLst>
                        <p:cond delay="indefinite"/>
                      </p:stCondLst>
                      <p:childTnLst>
                        <p:par>
                          <p:cTn id="140" fill="hold">
                            <p:stCondLst>
                              <p:cond delay="0"/>
                            </p:stCondLst>
                            <p:childTnLst>
                              <p:par>
                                <p:cTn id="141" presetID="15" presetClass="entr" presetSubtype="0" fill="hold" nodeType="clickEffect">
                                  <p:stCondLst>
                                    <p:cond delay="0"/>
                                  </p:stCondLst>
                                  <p:childTnLst>
                                    <p:set>
                                      <p:cBhvr>
                                        <p:cTn id="142" dur="1" fill="hold">
                                          <p:stCondLst>
                                            <p:cond delay="0"/>
                                          </p:stCondLst>
                                        </p:cTn>
                                        <p:tgtEl>
                                          <p:spTgt spid="10245"/>
                                        </p:tgtEl>
                                        <p:attrNameLst>
                                          <p:attrName>style.visibility</p:attrName>
                                        </p:attrNameLst>
                                      </p:cBhvr>
                                      <p:to>
                                        <p:strVal val="visible"/>
                                      </p:to>
                                    </p:set>
                                    <p:anim calcmode="lin" valueType="num">
                                      <p:cBhvr>
                                        <p:cTn id="143" dur="1000" fill="hold"/>
                                        <p:tgtEl>
                                          <p:spTgt spid="10245"/>
                                        </p:tgtEl>
                                        <p:attrNameLst>
                                          <p:attrName>ppt_w</p:attrName>
                                        </p:attrNameLst>
                                      </p:cBhvr>
                                      <p:tavLst>
                                        <p:tav tm="0">
                                          <p:val>
                                            <p:fltVal val="0"/>
                                          </p:val>
                                        </p:tav>
                                        <p:tav tm="100000">
                                          <p:val>
                                            <p:strVal val="#ppt_w"/>
                                          </p:val>
                                        </p:tav>
                                      </p:tavLst>
                                    </p:anim>
                                    <p:anim calcmode="lin" valueType="num">
                                      <p:cBhvr>
                                        <p:cTn id="144" dur="1000" fill="hold"/>
                                        <p:tgtEl>
                                          <p:spTgt spid="10245"/>
                                        </p:tgtEl>
                                        <p:attrNameLst>
                                          <p:attrName>ppt_h</p:attrName>
                                        </p:attrNameLst>
                                      </p:cBhvr>
                                      <p:tavLst>
                                        <p:tav tm="0">
                                          <p:val>
                                            <p:fltVal val="0"/>
                                          </p:val>
                                        </p:tav>
                                        <p:tav tm="100000">
                                          <p:val>
                                            <p:strVal val="#ppt_h"/>
                                          </p:val>
                                        </p:tav>
                                      </p:tavLst>
                                    </p:anim>
                                    <p:anim calcmode="lin" valueType="num">
                                      <p:cBhvr>
                                        <p:cTn id="145"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46" dur="1000" fill="hold"/>
                                        <p:tgtEl>
                                          <p:spTgt spid="102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7" fill="hold">
                      <p:stCondLst>
                        <p:cond delay="indefinite"/>
                      </p:stCondLst>
                      <p:childTnLst>
                        <p:par>
                          <p:cTn id="148" fill="hold">
                            <p:stCondLst>
                              <p:cond delay="0"/>
                            </p:stCondLst>
                            <p:childTnLst>
                              <p:par>
                                <p:cTn id="149" presetID="15" presetClass="entr" presetSubtype="0" fill="hold" grpId="0" nodeType="clickEffect">
                                  <p:stCondLst>
                                    <p:cond delay="0"/>
                                  </p:stCondLst>
                                  <p:childTnLst>
                                    <p:set>
                                      <p:cBhvr>
                                        <p:cTn id="150" dur="1" fill="hold">
                                          <p:stCondLst>
                                            <p:cond delay="0"/>
                                          </p:stCondLst>
                                        </p:cTn>
                                        <p:tgtEl>
                                          <p:spTgt spid="10247"/>
                                        </p:tgtEl>
                                        <p:attrNameLst>
                                          <p:attrName>style.visibility</p:attrName>
                                        </p:attrNameLst>
                                      </p:cBhvr>
                                      <p:to>
                                        <p:strVal val="visible"/>
                                      </p:to>
                                    </p:set>
                                    <p:anim calcmode="lin" valueType="num">
                                      <p:cBhvr>
                                        <p:cTn id="151" dur="1000" fill="hold"/>
                                        <p:tgtEl>
                                          <p:spTgt spid="10247"/>
                                        </p:tgtEl>
                                        <p:attrNameLst>
                                          <p:attrName>ppt_w</p:attrName>
                                        </p:attrNameLst>
                                      </p:cBhvr>
                                      <p:tavLst>
                                        <p:tav tm="0">
                                          <p:val>
                                            <p:fltVal val="0"/>
                                          </p:val>
                                        </p:tav>
                                        <p:tav tm="100000">
                                          <p:val>
                                            <p:strVal val="#ppt_w"/>
                                          </p:val>
                                        </p:tav>
                                      </p:tavLst>
                                    </p:anim>
                                    <p:anim calcmode="lin" valueType="num">
                                      <p:cBhvr>
                                        <p:cTn id="152" dur="1000" fill="hold"/>
                                        <p:tgtEl>
                                          <p:spTgt spid="10247"/>
                                        </p:tgtEl>
                                        <p:attrNameLst>
                                          <p:attrName>ppt_h</p:attrName>
                                        </p:attrNameLst>
                                      </p:cBhvr>
                                      <p:tavLst>
                                        <p:tav tm="0">
                                          <p:val>
                                            <p:fltVal val="0"/>
                                          </p:val>
                                        </p:tav>
                                        <p:tav tm="100000">
                                          <p:val>
                                            <p:strVal val="#ppt_h"/>
                                          </p:val>
                                        </p:tav>
                                      </p:tavLst>
                                    </p:anim>
                                    <p:anim calcmode="lin" valueType="num">
                                      <p:cBhvr>
                                        <p:cTn id="153" dur="1000" fill="hold"/>
                                        <p:tgtEl>
                                          <p:spTgt spid="10247"/>
                                        </p:tgtEl>
                                        <p:attrNameLst>
                                          <p:attrName>ppt_x</p:attrName>
                                        </p:attrNameLst>
                                      </p:cBhvr>
                                      <p:tavLst>
                                        <p:tav tm="0" fmla="#ppt_x+(cos(-2*pi*(1-$))*-#ppt_x-sin(-2*pi*(1-$))*(1-#ppt_y))*(1-$)">
                                          <p:val>
                                            <p:fltVal val="0"/>
                                          </p:val>
                                        </p:tav>
                                        <p:tav tm="100000">
                                          <p:val>
                                            <p:fltVal val="1"/>
                                          </p:val>
                                        </p:tav>
                                      </p:tavLst>
                                    </p:anim>
                                    <p:anim calcmode="lin" valueType="num">
                                      <p:cBhvr>
                                        <p:cTn id="154" dur="1000" fill="hold"/>
                                        <p:tgtEl>
                                          <p:spTgt spid="102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P spid="1024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z="2000" b="1" dirty="0" smtClean="0"/>
          </a:p>
        </p:txBody>
      </p:sp>
      <p:sp>
        <p:nvSpPr>
          <p:cNvPr id="13315" name="Rectangle 3"/>
          <p:cNvSpPr>
            <a:spLocks noGrp="1" noChangeArrowheads="1"/>
          </p:cNvSpPr>
          <p:nvPr>
            <p:ph sz="half" idx="1"/>
          </p:nvPr>
        </p:nvSpPr>
        <p:spPr>
          <a:xfrm>
            <a:off x="304800" y="1219200"/>
            <a:ext cx="5767389" cy="5281613"/>
          </a:xfrm>
        </p:spPr>
        <p:txBody>
          <a:bodyPr>
            <a:normAutofit/>
          </a:bodyPr>
          <a:lstStyle/>
          <a:p>
            <a:pPr>
              <a:buFontTx/>
              <a:buNone/>
            </a:pPr>
            <a:r>
              <a:rPr lang="sr-Latn-CS" sz="1600" b="1" dirty="0" smtClean="0"/>
              <a:t> </a:t>
            </a:r>
            <a:endParaRPr lang="sr-Latn-CS" sz="1600" dirty="0" smtClean="0"/>
          </a:p>
          <a:p>
            <a:endParaRPr lang="sr-Latn-CS" sz="1600" dirty="0" smtClean="0"/>
          </a:p>
          <a:p>
            <a:r>
              <a:rPr lang="sr-Cyrl-CS" sz="2400" dirty="0" smtClean="0">
                <a:solidFill>
                  <a:schemeClr val="tx1">
                    <a:lumMod val="85000"/>
                    <a:lumOff val="15000"/>
                  </a:schemeClr>
                </a:solidFill>
              </a:rPr>
              <a:t>Највеће поверење хрватског бирачког тела имала</a:t>
            </a:r>
            <a:r>
              <a:rPr lang="sr-Cyrl-CS" sz="2400" b="1" dirty="0" smtClean="0">
                <a:solidFill>
                  <a:schemeClr val="tx1">
                    <a:lumMod val="85000"/>
                    <a:lumOff val="15000"/>
                  </a:schemeClr>
                </a:solidFill>
              </a:rPr>
              <a:t> је Хрватска републиканска сељачка странка</a:t>
            </a:r>
            <a:endParaRPr lang="sr-Latn-CS" sz="2400" b="1" dirty="0" smtClean="0">
              <a:solidFill>
                <a:schemeClr val="tx1">
                  <a:lumMod val="85000"/>
                  <a:lumOff val="15000"/>
                </a:schemeClr>
              </a:solidFill>
            </a:endParaRPr>
          </a:p>
          <a:p>
            <a:pPr>
              <a:buFontTx/>
              <a:buNone/>
            </a:pPr>
            <a:endParaRPr lang="sr-Latn-CS" sz="2400" dirty="0" smtClean="0">
              <a:solidFill>
                <a:schemeClr val="tx1">
                  <a:lumMod val="85000"/>
                  <a:lumOff val="15000"/>
                </a:schemeClr>
              </a:solidFill>
            </a:endParaRPr>
          </a:p>
          <a:p>
            <a:r>
              <a:rPr lang="sr-Cyrl-CS" sz="2400" b="1" dirty="0" smtClean="0">
                <a:solidFill>
                  <a:schemeClr val="bg1"/>
                </a:solidFill>
              </a:rPr>
              <a:t>Вођа</a:t>
            </a:r>
            <a:r>
              <a:rPr lang="sr-Cyrl-CS" sz="2400" b="1" dirty="0" smtClean="0">
                <a:solidFill>
                  <a:schemeClr val="tx1">
                    <a:lumMod val="85000"/>
                    <a:lumOff val="15000"/>
                  </a:schemeClr>
                </a:solidFill>
              </a:rPr>
              <a:t> странке</a:t>
            </a:r>
            <a:r>
              <a:rPr lang="en-US" sz="2400" dirty="0" smtClean="0">
                <a:solidFill>
                  <a:schemeClr val="tx1">
                    <a:lumMod val="85000"/>
                    <a:lumOff val="15000"/>
                  </a:schemeClr>
                </a:solidFill>
              </a:rPr>
              <a:t>:</a:t>
            </a:r>
            <a:r>
              <a:rPr lang="en-US" sz="2400" b="1" dirty="0" smtClean="0">
                <a:solidFill>
                  <a:schemeClr val="tx1">
                    <a:lumMod val="85000"/>
                    <a:lumOff val="15000"/>
                  </a:schemeClr>
                </a:solidFill>
              </a:rPr>
              <a:t>  </a:t>
            </a:r>
            <a:r>
              <a:rPr lang="sr-Cyrl-CS" sz="2400" b="1" dirty="0" smtClean="0">
                <a:solidFill>
                  <a:srgbClr val="FFFF00"/>
                </a:solidFill>
                <a:effectLst>
                  <a:outerShdw blurRad="38100" dist="38100" dir="2700000" algn="tl">
                    <a:srgbClr val="000000">
                      <a:alpha val="43137"/>
                    </a:srgbClr>
                  </a:outerShdw>
                </a:effectLst>
              </a:rPr>
              <a:t>Стјепан Радић </a:t>
            </a:r>
          </a:p>
          <a:p>
            <a:r>
              <a:rPr lang="sr-Cyrl-CS" sz="2400" dirty="0" smtClean="0">
                <a:solidFill>
                  <a:schemeClr val="tx1"/>
                </a:solidFill>
              </a:rPr>
              <a:t>од </a:t>
            </a:r>
            <a:r>
              <a:rPr lang="sr-Cyrl-CS" sz="2400" dirty="0" smtClean="0">
                <a:solidFill>
                  <a:schemeClr val="tx1"/>
                </a:solidFill>
                <a:effectLst>
                  <a:outerShdw blurRad="38100" dist="38100" dir="2700000" algn="tl">
                    <a:srgbClr val="000000">
                      <a:alpha val="43137"/>
                    </a:srgbClr>
                  </a:outerShdw>
                </a:effectLst>
              </a:rPr>
              <a:t>1928</a:t>
            </a:r>
            <a:r>
              <a:rPr lang="en-US" sz="2400" b="1" dirty="0" smtClean="0">
                <a:solidFill>
                  <a:schemeClr val="tx1"/>
                </a:solidFill>
                <a:effectLst>
                  <a:outerShdw blurRad="38100" dist="38100" dir="2700000" algn="tl">
                    <a:srgbClr val="000000">
                      <a:alpha val="43137"/>
                    </a:srgbClr>
                  </a:outerShdw>
                </a:effectLst>
              </a:rPr>
              <a:t>, </a:t>
            </a:r>
            <a:r>
              <a:rPr lang="sr-Cyrl-CS" sz="2400" b="1" dirty="0" smtClean="0">
                <a:solidFill>
                  <a:srgbClr val="FFFF00"/>
                </a:solidFill>
                <a:effectLst>
                  <a:outerShdw blurRad="38100" dist="38100" dir="2700000" algn="tl">
                    <a:srgbClr val="000000">
                      <a:alpha val="43137"/>
                    </a:srgbClr>
                  </a:outerShdw>
                </a:effectLst>
              </a:rPr>
              <a:t>Влатко Мачек</a:t>
            </a:r>
            <a:endParaRPr lang="sr-Latn-CS" sz="2400" b="1" dirty="0" smtClean="0">
              <a:solidFill>
                <a:srgbClr val="FFFF00"/>
              </a:solidFill>
              <a:effectLst>
                <a:outerShdw blurRad="38100" dist="38100" dir="2700000" algn="tl">
                  <a:srgbClr val="000000">
                    <a:alpha val="43137"/>
                  </a:srgbClr>
                </a:outerShdw>
              </a:effectLst>
            </a:endParaRPr>
          </a:p>
          <a:p>
            <a:endParaRPr lang="sr-Latn-CS" sz="2400" dirty="0" smtClean="0">
              <a:solidFill>
                <a:schemeClr val="tx1">
                  <a:lumMod val="85000"/>
                  <a:lumOff val="15000"/>
                </a:schemeClr>
              </a:solidFill>
            </a:endParaRPr>
          </a:p>
          <a:p>
            <a:r>
              <a:rPr lang="sr-Cyrl-CS" sz="2400" b="1" dirty="0" smtClean="0">
                <a:solidFill>
                  <a:srgbClr val="FFFF00"/>
                </a:solidFill>
                <a:effectLst>
                  <a:outerShdw blurRad="38100" dist="38100" dir="2700000" algn="tl">
                    <a:srgbClr val="000000">
                      <a:alpha val="43137"/>
                    </a:srgbClr>
                  </a:outerShdw>
                </a:effectLst>
              </a:rPr>
              <a:t>Федералистичко државно уређење и право Хрвата на</a:t>
            </a:r>
            <a:r>
              <a:rPr lang="sr-Latn-CS" sz="2400" b="1" dirty="0" smtClean="0">
                <a:solidFill>
                  <a:srgbClr val="FFFF00"/>
                </a:solidFill>
                <a:effectLst>
                  <a:outerShdw blurRad="38100" dist="38100" dir="2700000" algn="tl">
                    <a:srgbClr val="000000">
                      <a:alpha val="43137"/>
                    </a:srgbClr>
                  </a:outerShdw>
                </a:effectLst>
              </a:rPr>
              <a:t> </a:t>
            </a:r>
            <a:r>
              <a:rPr lang="sr-Cyrl-CS" sz="2400" b="1" dirty="0" smtClean="0">
                <a:solidFill>
                  <a:srgbClr val="FFFF00"/>
                </a:solidFill>
                <a:effectLst>
                  <a:outerShdw blurRad="38100" dist="38100" dir="2700000" algn="tl">
                    <a:srgbClr val="000000">
                      <a:alpha val="43137"/>
                    </a:srgbClr>
                  </a:outerShdw>
                </a:effectLst>
              </a:rPr>
              <a:t>самоопредељење</a:t>
            </a:r>
            <a:r>
              <a:rPr lang="sr-Cyrl-CS" sz="2400" b="1" dirty="0" smtClean="0">
                <a:solidFill>
                  <a:schemeClr val="bg1"/>
                </a:solidFill>
              </a:rPr>
              <a:t>, </a:t>
            </a:r>
            <a:endParaRPr lang="en-US" sz="2400" b="1" dirty="0" smtClean="0">
              <a:solidFill>
                <a:schemeClr val="bg1"/>
              </a:solidFill>
            </a:endParaRPr>
          </a:p>
          <a:p>
            <a:pPr>
              <a:buNone/>
            </a:pPr>
            <a:r>
              <a:rPr lang="en-US" sz="2400" b="1" dirty="0" smtClean="0">
                <a:solidFill>
                  <a:schemeClr val="bg1"/>
                </a:solidFill>
              </a:rPr>
              <a:t> </a:t>
            </a:r>
            <a:r>
              <a:rPr lang="sr-Cyrl-CS" sz="2400" b="1" dirty="0" smtClean="0">
                <a:solidFill>
                  <a:schemeClr val="tx1">
                    <a:lumMod val="85000"/>
                    <a:lumOff val="15000"/>
                  </a:schemeClr>
                </a:solidFill>
              </a:rPr>
              <a:t>тако да у називу постоји републикански облик владавине</a:t>
            </a:r>
            <a:r>
              <a:rPr lang="sr-Cyrl-CS" sz="1800" b="1" dirty="0" smtClean="0"/>
              <a:t>.</a:t>
            </a:r>
            <a:endParaRPr lang="sr-Latn-RS" sz="1800" b="1" dirty="0" smtClean="0"/>
          </a:p>
        </p:txBody>
      </p:sp>
      <p:pic>
        <p:nvPicPr>
          <p:cNvPr id="11269" name="Picture 13" descr="radicef6"/>
          <p:cNvPicPr>
            <a:picLocks noChangeAspect="1" noChangeArrowheads="1"/>
          </p:cNvPicPr>
          <p:nvPr/>
        </p:nvPicPr>
        <p:blipFill>
          <a:blip r:embed="rId4" cstate="print"/>
          <a:srcRect/>
          <a:stretch>
            <a:fillRect/>
          </a:stretch>
        </p:blipFill>
        <p:spPr bwMode="auto">
          <a:xfrm>
            <a:off x="6215074" y="1066800"/>
            <a:ext cx="2547926" cy="3100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7" name="Picture 14" descr="Kuna_200"/>
          <p:cNvPicPr>
            <a:picLocks noChangeAspect="1" noChangeArrowheads="1"/>
          </p:cNvPicPr>
          <p:nvPr/>
        </p:nvPicPr>
        <p:blipFill>
          <a:blip r:embed="rId5" cstate="print"/>
          <a:srcRect/>
          <a:stretch>
            <a:fillRect/>
          </a:stretch>
        </p:blipFill>
        <p:spPr bwMode="auto">
          <a:xfrm>
            <a:off x="6286500" y="4714874"/>
            <a:ext cx="2400300" cy="1838325"/>
          </a:xfrm>
          <a:prstGeom prst="rect">
            <a:avLst/>
          </a:prstGeom>
          <a:noFill/>
          <a:ln w="9525">
            <a:noFill/>
            <a:miter lim="800000"/>
            <a:headEnd/>
            <a:tailEnd/>
          </a:ln>
        </p:spPr>
      </p:pic>
      <p:sp>
        <p:nvSpPr>
          <p:cNvPr id="13318" name="Rectangle 6"/>
          <p:cNvSpPr>
            <a:spLocks noChangeArrowheads="1"/>
          </p:cNvSpPr>
          <p:nvPr/>
        </p:nvSpPr>
        <p:spPr bwMode="auto">
          <a:xfrm>
            <a:off x="6215063" y="4286250"/>
            <a:ext cx="1778000" cy="307975"/>
          </a:xfrm>
          <a:prstGeom prst="rect">
            <a:avLst/>
          </a:prstGeom>
          <a:noFill/>
          <a:ln w="9525">
            <a:noFill/>
            <a:miter lim="800000"/>
            <a:headEnd/>
            <a:tailEnd/>
          </a:ln>
        </p:spPr>
        <p:txBody>
          <a:bodyPr>
            <a:spAutoFit/>
          </a:bodyPr>
          <a:lstStyle/>
          <a:p>
            <a:pPr eaLnBrk="1" hangingPunct="1"/>
            <a:r>
              <a:rPr lang="sr-Cyrl-CS" sz="1400" b="1"/>
              <a:t>Стјепан Радић</a:t>
            </a:r>
            <a:endParaRPr lang="en-US" sz="1400" b="1"/>
          </a:p>
        </p:txBody>
      </p:sp>
      <p:sp>
        <p:nvSpPr>
          <p:cNvPr id="7" name="TextBox 6"/>
          <p:cNvSpPr txBox="1"/>
          <p:nvPr/>
        </p:nvSpPr>
        <p:spPr>
          <a:xfrm>
            <a:off x="762000" y="457200"/>
            <a:ext cx="7848600" cy="523220"/>
          </a:xfrm>
          <a:prstGeom prst="rect">
            <a:avLst/>
          </a:prstGeom>
          <a:noFill/>
        </p:spPr>
        <p:txBody>
          <a:bodyPr wrap="square" rtlCol="0">
            <a:spAutoFit/>
          </a:bodyPr>
          <a:lstStyle/>
          <a:p>
            <a:pPr algn="ctr"/>
            <a:r>
              <a:rPr lang="sr-Cyrl-CS" sz="2800" b="1" dirty="0" smtClean="0">
                <a:solidFill>
                  <a:srgbClr val="FFFF00"/>
                </a:solidFill>
                <a:effectLst>
                  <a:outerShdw blurRad="38100" dist="38100" dir="2700000" algn="tl">
                    <a:srgbClr val="000000">
                      <a:alpha val="43137"/>
                    </a:srgbClr>
                  </a:outerShdw>
                </a:effectLst>
              </a:rPr>
              <a:t>Хрватска републиканска сељачка странка</a:t>
            </a:r>
            <a:endParaRPr lang="en-US" sz="2800"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split dir="in"/>
    <p:sndAc>
      <p:stSnd>
        <p:snd r:embed="rId3" name="lase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28688" y="-304799"/>
            <a:ext cx="7416800" cy="1219200"/>
          </a:xfrm>
        </p:spPr>
        <p:txBody>
          <a:bodyPr/>
          <a:lstStyle/>
          <a:p>
            <a:pPr eaLnBrk="1" hangingPunct="1"/>
            <a:r>
              <a:rPr lang="sr-Cyrl-CS" sz="2800" b="1" dirty="0" smtClean="0">
                <a:solidFill>
                  <a:srgbClr val="FFFF00"/>
                </a:solidFill>
              </a:rPr>
              <a:t>Словенска људска странка</a:t>
            </a:r>
            <a:endParaRPr lang="en-US" sz="2800" b="1" dirty="0" smtClean="0">
              <a:solidFill>
                <a:srgbClr val="FFFF00"/>
              </a:solidFill>
            </a:endParaRPr>
          </a:p>
        </p:txBody>
      </p:sp>
      <p:sp>
        <p:nvSpPr>
          <p:cNvPr id="129027" name="Rectangle 3"/>
          <p:cNvSpPr>
            <a:spLocks noGrp="1" noChangeArrowheads="1"/>
          </p:cNvSpPr>
          <p:nvPr>
            <p:ph sz="half" idx="1"/>
          </p:nvPr>
        </p:nvSpPr>
        <p:spPr>
          <a:xfrm>
            <a:off x="457200" y="609600"/>
            <a:ext cx="5114925" cy="6248401"/>
          </a:xfrm>
          <a:solidFill>
            <a:srgbClr val="00B0F0"/>
          </a:solidFill>
        </p:spPr>
        <p:txBody>
          <a:bodyPr>
            <a:noAutofit/>
          </a:bodyPr>
          <a:lstStyle/>
          <a:p>
            <a:endParaRPr lang="sr-Latn-CS" sz="2000" dirty="0" smtClean="0"/>
          </a:p>
          <a:p>
            <a:r>
              <a:rPr lang="sr-Latn-CS" sz="1800" b="1" dirty="0" smtClean="0">
                <a:solidFill>
                  <a:srgbClr val="FFFF00"/>
                </a:solidFill>
              </a:rPr>
              <a:t>     </a:t>
            </a:r>
            <a:r>
              <a:rPr lang="sr-Cyrl-CS" sz="2000" b="1" dirty="0" smtClean="0">
                <a:solidFill>
                  <a:srgbClr val="FFFF00"/>
                </a:solidFill>
              </a:rPr>
              <a:t>Вођа </a:t>
            </a:r>
            <a:r>
              <a:rPr lang="sr-Cyrl-CS" sz="2000" b="1" dirty="0" smtClean="0">
                <a:solidFill>
                  <a:schemeClr val="tx1"/>
                </a:solidFill>
              </a:rPr>
              <a:t>странке</a:t>
            </a:r>
            <a:r>
              <a:rPr lang="en-US" sz="2000" dirty="0" smtClean="0">
                <a:solidFill>
                  <a:schemeClr val="tx1"/>
                </a:solidFill>
              </a:rPr>
              <a:t>:</a:t>
            </a:r>
            <a:r>
              <a:rPr lang="sr-Cyrl-CS" sz="2000" dirty="0" smtClean="0">
                <a:solidFill>
                  <a:schemeClr val="tx1"/>
                </a:solidFill>
              </a:rPr>
              <a:t>  </a:t>
            </a:r>
            <a:endParaRPr lang="sr-Latn-CS" sz="2000" dirty="0" smtClean="0">
              <a:solidFill>
                <a:schemeClr val="tx1"/>
              </a:solidFill>
            </a:endParaRPr>
          </a:p>
          <a:p>
            <a:r>
              <a:rPr lang="sr-Latn-CS" sz="2000" b="1" dirty="0" smtClean="0">
                <a:solidFill>
                  <a:schemeClr val="tx1"/>
                </a:solidFill>
              </a:rPr>
              <a:t>     </a:t>
            </a:r>
            <a:r>
              <a:rPr lang="sr-Cyrl-CS" sz="2000" b="1" dirty="0" smtClean="0">
                <a:solidFill>
                  <a:srgbClr val="FFFF00"/>
                </a:solidFill>
              </a:rPr>
              <a:t>Антон </a:t>
            </a:r>
            <a:r>
              <a:rPr lang="sr-Latn-CS" sz="2000" b="1" dirty="0" smtClean="0">
                <a:solidFill>
                  <a:srgbClr val="FFFF00"/>
                </a:solidFill>
              </a:rPr>
              <a:t> </a:t>
            </a:r>
            <a:r>
              <a:rPr lang="sr-Cyrl-CS" sz="2000" b="1" dirty="0" smtClean="0">
                <a:solidFill>
                  <a:srgbClr val="FFFF00"/>
                </a:solidFill>
              </a:rPr>
              <a:t>Корошец</a:t>
            </a:r>
            <a:r>
              <a:rPr lang="sr-Cyrl-CS" sz="2000" dirty="0" smtClean="0">
                <a:solidFill>
                  <a:srgbClr val="FFFF00"/>
                </a:solidFill>
              </a:rPr>
              <a:t> </a:t>
            </a:r>
            <a:endParaRPr lang="sr-Latn-CS" sz="2000" dirty="0" smtClean="0">
              <a:solidFill>
                <a:srgbClr val="FFFF00"/>
              </a:solidFill>
            </a:endParaRPr>
          </a:p>
          <a:p>
            <a:endParaRPr lang="sr-Latn-CS" sz="2000" b="1" dirty="0" smtClean="0">
              <a:solidFill>
                <a:schemeClr val="tx1"/>
              </a:solidFill>
            </a:endParaRPr>
          </a:p>
          <a:p>
            <a:r>
              <a:rPr lang="sr-Latn-CS" sz="2000" b="1" dirty="0" smtClean="0">
                <a:solidFill>
                  <a:schemeClr val="tx1"/>
                </a:solidFill>
              </a:rPr>
              <a:t>      </a:t>
            </a:r>
            <a:r>
              <a:rPr lang="sr-Cyrl-CS" sz="2000" b="1" dirty="0" smtClean="0">
                <a:solidFill>
                  <a:schemeClr val="tx1"/>
                </a:solidFill>
              </a:rPr>
              <a:t>ПРОГРАМ СТРАНКЕ </a:t>
            </a:r>
            <a:endParaRPr lang="sr-Latn-CS" sz="2000" b="1" dirty="0" smtClean="0">
              <a:solidFill>
                <a:schemeClr val="tx1"/>
              </a:solidFill>
            </a:endParaRPr>
          </a:p>
          <a:p>
            <a:r>
              <a:rPr lang="sr-Cyrl-CS" sz="2000" dirty="0" smtClean="0">
                <a:solidFill>
                  <a:schemeClr val="tx1"/>
                </a:solidFill>
              </a:rPr>
              <a:t> </a:t>
            </a:r>
            <a:r>
              <a:rPr lang="sr-Latn-CS" sz="2000" dirty="0" smtClean="0">
                <a:solidFill>
                  <a:schemeClr val="tx1"/>
                </a:solidFill>
              </a:rPr>
              <a:t>    </a:t>
            </a:r>
            <a:r>
              <a:rPr lang="sr-Cyrl-CS" sz="2000" dirty="0" smtClean="0">
                <a:solidFill>
                  <a:schemeClr val="tx1"/>
                </a:solidFill>
              </a:rPr>
              <a:t> </a:t>
            </a:r>
            <a:r>
              <a:rPr lang="sr-Cyrl-CS" sz="2000" b="1" dirty="0" smtClean="0">
                <a:solidFill>
                  <a:schemeClr val="tx1"/>
                </a:solidFill>
              </a:rPr>
              <a:t>Бивша католичка странка </a:t>
            </a:r>
            <a:endParaRPr lang="sr-Latn-CS" sz="2000" dirty="0" smtClean="0">
              <a:solidFill>
                <a:schemeClr val="tx1"/>
              </a:solidFill>
            </a:endParaRPr>
          </a:p>
          <a:p>
            <a:r>
              <a:rPr lang="sr-Cyrl-CS" sz="2000" dirty="0" smtClean="0">
                <a:solidFill>
                  <a:schemeClr val="tx1"/>
                </a:solidFill>
              </a:rPr>
              <a:t>     </a:t>
            </a:r>
            <a:r>
              <a:rPr lang="sr-Latn-CS" sz="2000" dirty="0" smtClean="0">
                <a:solidFill>
                  <a:schemeClr val="tx1"/>
                </a:solidFill>
              </a:rPr>
              <a:t> </a:t>
            </a:r>
            <a:r>
              <a:rPr lang="sr-Cyrl-CS" sz="2000" dirty="0" smtClean="0">
                <a:solidFill>
                  <a:schemeClr val="tx1"/>
                </a:solidFill>
              </a:rPr>
              <a:t>Национална странка Словенаца </a:t>
            </a:r>
            <a:endParaRPr lang="sr-Latn-CS" sz="2000" dirty="0" smtClean="0">
              <a:solidFill>
                <a:schemeClr val="tx1"/>
              </a:solidFill>
            </a:endParaRPr>
          </a:p>
          <a:p>
            <a:r>
              <a:rPr lang="sr-Cyrl-CS" sz="2000" dirty="0" smtClean="0">
                <a:solidFill>
                  <a:schemeClr val="tx1"/>
                </a:solidFill>
              </a:rPr>
              <a:t>    </a:t>
            </a:r>
            <a:r>
              <a:rPr lang="sr-Latn-CS" sz="2000" dirty="0" smtClean="0">
                <a:solidFill>
                  <a:schemeClr val="tx1"/>
                </a:solidFill>
              </a:rPr>
              <a:t> </a:t>
            </a:r>
            <a:r>
              <a:rPr lang="sr-Cyrl-CS" sz="2000" dirty="0" smtClean="0">
                <a:solidFill>
                  <a:schemeClr val="tx1"/>
                </a:solidFill>
              </a:rPr>
              <a:t> Краљевина омогућава </a:t>
            </a:r>
            <a:r>
              <a:rPr lang="sr-Cyrl-CS" sz="2000" b="1" dirty="0" smtClean="0">
                <a:solidFill>
                  <a:schemeClr val="tx1"/>
                </a:solidFill>
              </a:rPr>
              <a:t>одбрану </a:t>
            </a:r>
            <a:r>
              <a:rPr lang="sr-Latn-CS" sz="2000" b="1" dirty="0" smtClean="0">
                <a:solidFill>
                  <a:schemeClr val="tx1"/>
                </a:solidFill>
              </a:rPr>
              <a:t>    </a:t>
            </a:r>
          </a:p>
          <a:p>
            <a:pPr>
              <a:buFontTx/>
              <a:buNone/>
            </a:pPr>
            <a:r>
              <a:rPr lang="sr-Cyrl-CS" sz="2000" b="1" dirty="0" smtClean="0">
                <a:solidFill>
                  <a:schemeClr val="tx1"/>
                </a:solidFill>
              </a:rPr>
              <a:t>националног опстанка</a:t>
            </a:r>
            <a:r>
              <a:rPr lang="sr-Cyrl-CS" sz="2000" dirty="0" smtClean="0">
                <a:solidFill>
                  <a:schemeClr val="tx1"/>
                </a:solidFill>
              </a:rPr>
              <a:t>  </a:t>
            </a:r>
            <a:r>
              <a:rPr lang="sr-Cyrl-CS" sz="2000" b="1" dirty="0" smtClean="0">
                <a:solidFill>
                  <a:schemeClr val="tx1"/>
                </a:solidFill>
              </a:rPr>
              <a:t>јединство </a:t>
            </a:r>
            <a:r>
              <a:rPr lang="sr-Latn-CS" sz="2000" b="1" dirty="0" smtClean="0">
                <a:solidFill>
                  <a:schemeClr val="tx1"/>
                </a:solidFill>
              </a:rPr>
              <a:t> </a:t>
            </a:r>
          </a:p>
          <a:p>
            <a:pPr>
              <a:buFontTx/>
              <a:buNone/>
            </a:pPr>
            <a:r>
              <a:rPr lang="sr-Cyrl-CS" sz="2000" b="1" dirty="0" smtClean="0">
                <a:solidFill>
                  <a:schemeClr val="tx1"/>
                </a:solidFill>
              </a:rPr>
              <a:t>словеначког етничког</a:t>
            </a:r>
            <a:r>
              <a:rPr lang="sr-Latn-CS" sz="2000" b="1" dirty="0" smtClean="0">
                <a:solidFill>
                  <a:schemeClr val="tx1"/>
                </a:solidFill>
              </a:rPr>
              <a:t> </a:t>
            </a:r>
            <a:r>
              <a:rPr lang="sr-Cyrl-CS" sz="2000" b="1" dirty="0" smtClean="0">
                <a:solidFill>
                  <a:schemeClr val="tx1"/>
                </a:solidFill>
              </a:rPr>
              <a:t>простора </a:t>
            </a:r>
            <a:endParaRPr lang="sr-Latn-CS" sz="2000" b="1" dirty="0" smtClean="0">
              <a:solidFill>
                <a:schemeClr val="tx1"/>
              </a:solidFill>
            </a:endParaRPr>
          </a:p>
          <a:p>
            <a:r>
              <a:rPr lang="sr-Latn-CS" sz="2000" dirty="0" smtClean="0">
                <a:solidFill>
                  <a:schemeClr val="tx1"/>
                </a:solidFill>
              </a:rPr>
              <a:t> </a:t>
            </a:r>
            <a:r>
              <a:rPr lang="sr-Cyrl-CS" sz="2000" b="1" dirty="0" smtClean="0">
                <a:solidFill>
                  <a:schemeClr val="tx1"/>
                </a:solidFill>
              </a:rPr>
              <a:t>Краљевина СХС </a:t>
            </a:r>
            <a:r>
              <a:rPr lang="sr-Cyrl-CS" sz="2000" dirty="0" smtClean="0">
                <a:solidFill>
                  <a:schemeClr val="tx1"/>
                </a:solidFill>
              </a:rPr>
              <a:t>за Словенију представља извор </a:t>
            </a:r>
            <a:r>
              <a:rPr lang="sr-Latn-CS" sz="2000" dirty="0" smtClean="0">
                <a:solidFill>
                  <a:schemeClr val="tx1"/>
                </a:solidFill>
              </a:rPr>
              <a:t> </a:t>
            </a:r>
            <a:r>
              <a:rPr lang="sr-Cyrl-CS" sz="2000" dirty="0" smtClean="0">
                <a:solidFill>
                  <a:schemeClr val="tx1"/>
                </a:solidFill>
              </a:rPr>
              <a:t>пољопривредних производа и индустријских сировина и тржиште </a:t>
            </a:r>
            <a:endParaRPr lang="sr-Latn-CS" sz="2000" dirty="0" smtClean="0">
              <a:solidFill>
                <a:schemeClr val="tx1"/>
              </a:solidFill>
            </a:endParaRPr>
          </a:p>
          <a:p>
            <a:r>
              <a:rPr lang="sr-Latn-CS" sz="2000" dirty="0" smtClean="0">
                <a:solidFill>
                  <a:schemeClr val="tx1"/>
                </a:solidFill>
              </a:rPr>
              <a:t>  </a:t>
            </a:r>
            <a:r>
              <a:rPr lang="sr-Cyrl-CS" sz="2000" dirty="0" smtClean="0">
                <a:solidFill>
                  <a:schemeClr val="tx1"/>
                </a:solidFill>
              </a:rPr>
              <a:t> </a:t>
            </a:r>
            <a:r>
              <a:rPr lang="sr-Cyrl-CS" sz="2000" b="1" dirty="0" smtClean="0">
                <a:solidFill>
                  <a:srgbClr val="FFFF00"/>
                </a:solidFill>
              </a:rPr>
              <a:t>Аутономија Словеније – национални и културни</a:t>
            </a:r>
            <a:r>
              <a:rPr lang="sr-Latn-CS" sz="2000" b="1" dirty="0" smtClean="0">
                <a:solidFill>
                  <a:srgbClr val="FFFF00"/>
                </a:solidFill>
              </a:rPr>
              <a:t>  </a:t>
            </a:r>
            <a:r>
              <a:rPr lang="sr-Cyrl-CS" sz="2000" b="1" dirty="0" smtClean="0">
                <a:solidFill>
                  <a:srgbClr val="FFFF00"/>
                </a:solidFill>
              </a:rPr>
              <a:t>индентитет</a:t>
            </a:r>
            <a:endParaRPr lang="sr-Latn-CS" sz="2000" b="1" dirty="0" smtClean="0">
              <a:solidFill>
                <a:srgbClr val="FFFF00"/>
              </a:solidFill>
            </a:endParaRPr>
          </a:p>
          <a:p>
            <a:pPr>
              <a:buFontTx/>
              <a:buNone/>
            </a:pPr>
            <a:r>
              <a:rPr lang="sr-Latn-CS" sz="2000" dirty="0" smtClean="0">
                <a:solidFill>
                  <a:schemeClr val="tx1"/>
                </a:solidFill>
              </a:rPr>
              <a:t>        </a:t>
            </a:r>
            <a:endParaRPr lang="en-US" sz="2000" b="1" dirty="0" smtClean="0">
              <a:solidFill>
                <a:schemeClr val="tx1"/>
              </a:solidFill>
            </a:endParaRPr>
          </a:p>
        </p:txBody>
      </p:sp>
      <p:pic>
        <p:nvPicPr>
          <p:cNvPr id="12292" name="Picture 5" descr="korosec"/>
          <p:cNvPicPr>
            <a:picLocks noChangeAspect="1" noChangeArrowheads="1"/>
          </p:cNvPicPr>
          <p:nvPr/>
        </p:nvPicPr>
        <p:blipFill>
          <a:blip r:embed="rId4" cstate="print"/>
          <a:srcRect/>
          <a:stretch>
            <a:fillRect/>
          </a:stretch>
        </p:blipFill>
        <p:spPr bwMode="auto">
          <a:xfrm>
            <a:off x="5429256" y="1571612"/>
            <a:ext cx="3105144" cy="4071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341" name="Rectangle 4"/>
          <p:cNvSpPr>
            <a:spLocks noChangeArrowheads="1"/>
          </p:cNvSpPr>
          <p:nvPr/>
        </p:nvSpPr>
        <p:spPr bwMode="auto">
          <a:xfrm>
            <a:off x="5857875" y="5643563"/>
            <a:ext cx="2209800" cy="369887"/>
          </a:xfrm>
          <a:prstGeom prst="rect">
            <a:avLst/>
          </a:prstGeom>
          <a:noFill/>
          <a:ln w="9525">
            <a:noFill/>
            <a:miter lim="800000"/>
            <a:headEnd/>
            <a:tailEnd/>
          </a:ln>
        </p:spPr>
        <p:txBody>
          <a:bodyPr wrap="none">
            <a:spAutoFit/>
          </a:bodyPr>
          <a:lstStyle/>
          <a:p>
            <a:r>
              <a:rPr lang="sr-Cyrl-CS" b="1"/>
              <a:t>Антон </a:t>
            </a:r>
            <a:r>
              <a:rPr lang="sr-Latn-CS" b="1"/>
              <a:t> </a:t>
            </a:r>
            <a:r>
              <a:rPr lang="sr-Cyrl-CS" b="1"/>
              <a:t>Корошец</a:t>
            </a:r>
            <a:r>
              <a:rPr lang="sr-Cyrl-CS"/>
              <a:t> </a:t>
            </a:r>
            <a:endParaRPr lang="sr-Latn-CS"/>
          </a:p>
        </p:txBody>
      </p:sp>
    </p:spTree>
  </p:cSld>
  <p:clrMapOvr>
    <a:masterClrMapping/>
  </p:clrMapOvr>
  <p:transition spd="med">
    <p:pull dir="ld"/>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129027">
                                            <p:bg/>
                                          </p:spTgt>
                                        </p:tgtEl>
                                        <p:attrNameLst>
                                          <p:attrName>style.visibility</p:attrName>
                                        </p:attrNameLst>
                                      </p:cBhvr>
                                      <p:to>
                                        <p:strVal val="visible"/>
                                      </p:to>
                                    </p:set>
                                    <p:animEffect transition="in" filter="fade">
                                      <p:cBhvr>
                                        <p:cTn id="7" dur="1000"/>
                                        <p:tgtEl>
                                          <p:spTgt spid="129027">
                                            <p:bg/>
                                          </p:spTgt>
                                        </p:tgtEl>
                                      </p:cBhvr>
                                    </p:animEffect>
                                    <p:anim calcmode="lin" valueType="num">
                                      <p:cBhvr>
                                        <p:cTn id="8" dur="1000" fill="hold"/>
                                        <p:tgtEl>
                                          <p:spTgt spid="129027">
                                            <p:bg/>
                                          </p:spTgt>
                                        </p:tgtEl>
                                        <p:attrNameLst>
                                          <p:attrName>ppt_x</p:attrName>
                                        </p:attrNameLst>
                                      </p:cBhvr>
                                      <p:tavLst>
                                        <p:tav tm="0">
                                          <p:val>
                                            <p:strVal val="#ppt_x"/>
                                          </p:val>
                                        </p:tav>
                                        <p:tav tm="100000">
                                          <p:val>
                                            <p:strVal val="#ppt_x"/>
                                          </p:val>
                                        </p:tav>
                                      </p:tavLst>
                                    </p:anim>
                                    <p:anim calcmode="lin" valueType="num">
                                      <p:cBhvr>
                                        <p:cTn id="9" dur="1000" fill="hold"/>
                                        <p:tgtEl>
                                          <p:spTgt spid="12902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iterate type="lt">
                                    <p:tmPct val="10000"/>
                                  </p:iterate>
                                  <p:childTnLst>
                                    <p:set>
                                      <p:cBhvr>
                                        <p:cTn id="13" dur="1" fill="hold">
                                          <p:stCondLst>
                                            <p:cond delay="0"/>
                                          </p:stCondLst>
                                        </p:cTn>
                                        <p:tgtEl>
                                          <p:spTgt spid="129027">
                                            <p:txEl>
                                              <p:pRg st="1" end="1"/>
                                            </p:txEl>
                                          </p:spTgt>
                                        </p:tgtEl>
                                        <p:attrNameLst>
                                          <p:attrName>style.visibility</p:attrName>
                                        </p:attrNameLst>
                                      </p:cBhvr>
                                      <p:to>
                                        <p:strVal val="visible"/>
                                      </p:to>
                                    </p:set>
                                    <p:animEffect transition="in" filter="fade">
                                      <p:cBhvr>
                                        <p:cTn id="14" dur="1000"/>
                                        <p:tgtEl>
                                          <p:spTgt spid="129027">
                                            <p:txEl>
                                              <p:pRg st="1" end="1"/>
                                            </p:txEl>
                                          </p:spTgt>
                                        </p:tgtEl>
                                      </p:cBhvr>
                                    </p:animEffect>
                                    <p:anim calcmode="lin" valueType="num">
                                      <p:cBhvr>
                                        <p:cTn id="15" dur="1000" fill="hold"/>
                                        <p:tgtEl>
                                          <p:spTgt spid="1290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90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iterate type="lt">
                                    <p:tmPct val="10000"/>
                                  </p:iterate>
                                  <p:childTnLst>
                                    <p:set>
                                      <p:cBhvr>
                                        <p:cTn id="20" dur="1" fill="hold">
                                          <p:stCondLst>
                                            <p:cond delay="0"/>
                                          </p:stCondLst>
                                        </p:cTn>
                                        <p:tgtEl>
                                          <p:spTgt spid="129027">
                                            <p:txEl>
                                              <p:pRg st="2" end="2"/>
                                            </p:txEl>
                                          </p:spTgt>
                                        </p:tgtEl>
                                        <p:attrNameLst>
                                          <p:attrName>style.visibility</p:attrName>
                                        </p:attrNameLst>
                                      </p:cBhvr>
                                      <p:to>
                                        <p:strVal val="visible"/>
                                      </p:to>
                                    </p:set>
                                    <p:animEffect transition="in" filter="fade">
                                      <p:cBhvr>
                                        <p:cTn id="21" dur="1000"/>
                                        <p:tgtEl>
                                          <p:spTgt spid="129027">
                                            <p:txEl>
                                              <p:pRg st="2" end="2"/>
                                            </p:txEl>
                                          </p:spTgt>
                                        </p:tgtEl>
                                      </p:cBhvr>
                                    </p:animEffect>
                                    <p:anim calcmode="lin" valueType="num">
                                      <p:cBhvr>
                                        <p:cTn id="22" dur="1000" fill="hold"/>
                                        <p:tgtEl>
                                          <p:spTgt spid="1290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90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iterate type="lt">
                                    <p:tmPct val="10000"/>
                                  </p:iterate>
                                  <p:childTnLst>
                                    <p:set>
                                      <p:cBhvr>
                                        <p:cTn id="27" dur="1" fill="hold">
                                          <p:stCondLst>
                                            <p:cond delay="0"/>
                                          </p:stCondLst>
                                        </p:cTn>
                                        <p:tgtEl>
                                          <p:spTgt spid="129027">
                                            <p:txEl>
                                              <p:pRg st="4" end="4"/>
                                            </p:txEl>
                                          </p:spTgt>
                                        </p:tgtEl>
                                        <p:attrNameLst>
                                          <p:attrName>style.visibility</p:attrName>
                                        </p:attrNameLst>
                                      </p:cBhvr>
                                      <p:to>
                                        <p:strVal val="visible"/>
                                      </p:to>
                                    </p:set>
                                    <p:animEffect transition="in" filter="fade">
                                      <p:cBhvr>
                                        <p:cTn id="28" dur="1000"/>
                                        <p:tgtEl>
                                          <p:spTgt spid="129027">
                                            <p:txEl>
                                              <p:pRg st="4" end="4"/>
                                            </p:txEl>
                                          </p:spTgt>
                                        </p:tgtEl>
                                      </p:cBhvr>
                                    </p:animEffect>
                                    <p:anim calcmode="lin" valueType="num">
                                      <p:cBhvr>
                                        <p:cTn id="29" dur="1000" fill="hold"/>
                                        <p:tgtEl>
                                          <p:spTgt spid="12902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90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iterate type="lt">
                                    <p:tmPct val="10000"/>
                                  </p:iterate>
                                  <p:childTnLst>
                                    <p:set>
                                      <p:cBhvr>
                                        <p:cTn id="34" dur="1" fill="hold">
                                          <p:stCondLst>
                                            <p:cond delay="0"/>
                                          </p:stCondLst>
                                        </p:cTn>
                                        <p:tgtEl>
                                          <p:spTgt spid="129027">
                                            <p:txEl>
                                              <p:pRg st="5" end="5"/>
                                            </p:txEl>
                                          </p:spTgt>
                                        </p:tgtEl>
                                        <p:attrNameLst>
                                          <p:attrName>style.visibility</p:attrName>
                                        </p:attrNameLst>
                                      </p:cBhvr>
                                      <p:to>
                                        <p:strVal val="visible"/>
                                      </p:to>
                                    </p:set>
                                    <p:animEffect transition="in" filter="fade">
                                      <p:cBhvr>
                                        <p:cTn id="35" dur="1000"/>
                                        <p:tgtEl>
                                          <p:spTgt spid="129027">
                                            <p:txEl>
                                              <p:pRg st="5" end="5"/>
                                            </p:txEl>
                                          </p:spTgt>
                                        </p:tgtEl>
                                      </p:cBhvr>
                                    </p:animEffect>
                                    <p:anim calcmode="lin" valueType="num">
                                      <p:cBhvr>
                                        <p:cTn id="36" dur="1000" fill="hold"/>
                                        <p:tgtEl>
                                          <p:spTgt spid="12902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290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iterate type="lt">
                                    <p:tmPct val="10000"/>
                                  </p:iterate>
                                  <p:childTnLst>
                                    <p:set>
                                      <p:cBhvr>
                                        <p:cTn id="41" dur="1" fill="hold">
                                          <p:stCondLst>
                                            <p:cond delay="0"/>
                                          </p:stCondLst>
                                        </p:cTn>
                                        <p:tgtEl>
                                          <p:spTgt spid="129027">
                                            <p:txEl>
                                              <p:pRg st="6" end="6"/>
                                            </p:txEl>
                                          </p:spTgt>
                                        </p:tgtEl>
                                        <p:attrNameLst>
                                          <p:attrName>style.visibility</p:attrName>
                                        </p:attrNameLst>
                                      </p:cBhvr>
                                      <p:to>
                                        <p:strVal val="visible"/>
                                      </p:to>
                                    </p:set>
                                    <p:animEffect transition="in" filter="fade">
                                      <p:cBhvr>
                                        <p:cTn id="42" dur="1000"/>
                                        <p:tgtEl>
                                          <p:spTgt spid="129027">
                                            <p:txEl>
                                              <p:pRg st="6" end="6"/>
                                            </p:txEl>
                                          </p:spTgt>
                                        </p:tgtEl>
                                      </p:cBhvr>
                                    </p:animEffect>
                                    <p:anim calcmode="lin" valueType="num">
                                      <p:cBhvr>
                                        <p:cTn id="43" dur="1000" fill="hold"/>
                                        <p:tgtEl>
                                          <p:spTgt spid="12902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2902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iterate type="lt">
                                    <p:tmPct val="10000"/>
                                  </p:iterate>
                                  <p:childTnLst>
                                    <p:set>
                                      <p:cBhvr>
                                        <p:cTn id="48" dur="1" fill="hold">
                                          <p:stCondLst>
                                            <p:cond delay="0"/>
                                          </p:stCondLst>
                                        </p:cTn>
                                        <p:tgtEl>
                                          <p:spTgt spid="129027">
                                            <p:txEl>
                                              <p:pRg st="7" end="7"/>
                                            </p:txEl>
                                          </p:spTgt>
                                        </p:tgtEl>
                                        <p:attrNameLst>
                                          <p:attrName>style.visibility</p:attrName>
                                        </p:attrNameLst>
                                      </p:cBhvr>
                                      <p:to>
                                        <p:strVal val="visible"/>
                                      </p:to>
                                    </p:set>
                                    <p:animEffect transition="in" filter="fade">
                                      <p:cBhvr>
                                        <p:cTn id="49" dur="1000"/>
                                        <p:tgtEl>
                                          <p:spTgt spid="129027">
                                            <p:txEl>
                                              <p:pRg st="7" end="7"/>
                                            </p:txEl>
                                          </p:spTgt>
                                        </p:tgtEl>
                                      </p:cBhvr>
                                    </p:animEffect>
                                    <p:anim calcmode="lin" valueType="num">
                                      <p:cBhvr>
                                        <p:cTn id="50" dur="1000" fill="hold"/>
                                        <p:tgtEl>
                                          <p:spTgt spid="129027">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2902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iterate type="lt">
                                    <p:tmPct val="10000"/>
                                  </p:iterate>
                                  <p:childTnLst>
                                    <p:set>
                                      <p:cBhvr>
                                        <p:cTn id="55" dur="1" fill="hold">
                                          <p:stCondLst>
                                            <p:cond delay="0"/>
                                          </p:stCondLst>
                                        </p:cTn>
                                        <p:tgtEl>
                                          <p:spTgt spid="129027">
                                            <p:txEl>
                                              <p:pRg st="8" end="8"/>
                                            </p:txEl>
                                          </p:spTgt>
                                        </p:tgtEl>
                                        <p:attrNameLst>
                                          <p:attrName>style.visibility</p:attrName>
                                        </p:attrNameLst>
                                      </p:cBhvr>
                                      <p:to>
                                        <p:strVal val="visible"/>
                                      </p:to>
                                    </p:set>
                                    <p:animEffect transition="in" filter="fade">
                                      <p:cBhvr>
                                        <p:cTn id="56" dur="1000"/>
                                        <p:tgtEl>
                                          <p:spTgt spid="129027">
                                            <p:txEl>
                                              <p:pRg st="8" end="8"/>
                                            </p:txEl>
                                          </p:spTgt>
                                        </p:tgtEl>
                                      </p:cBhvr>
                                    </p:animEffect>
                                    <p:anim calcmode="lin" valueType="num">
                                      <p:cBhvr>
                                        <p:cTn id="57" dur="1000" fill="hold"/>
                                        <p:tgtEl>
                                          <p:spTgt spid="129027">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12902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iterate type="lt">
                                    <p:tmPct val="10000"/>
                                  </p:iterate>
                                  <p:childTnLst>
                                    <p:set>
                                      <p:cBhvr>
                                        <p:cTn id="62" dur="1" fill="hold">
                                          <p:stCondLst>
                                            <p:cond delay="0"/>
                                          </p:stCondLst>
                                        </p:cTn>
                                        <p:tgtEl>
                                          <p:spTgt spid="129027">
                                            <p:txEl>
                                              <p:pRg st="9" end="9"/>
                                            </p:txEl>
                                          </p:spTgt>
                                        </p:tgtEl>
                                        <p:attrNameLst>
                                          <p:attrName>style.visibility</p:attrName>
                                        </p:attrNameLst>
                                      </p:cBhvr>
                                      <p:to>
                                        <p:strVal val="visible"/>
                                      </p:to>
                                    </p:set>
                                    <p:animEffect transition="in" filter="fade">
                                      <p:cBhvr>
                                        <p:cTn id="63" dur="1000"/>
                                        <p:tgtEl>
                                          <p:spTgt spid="129027">
                                            <p:txEl>
                                              <p:pRg st="9" end="9"/>
                                            </p:txEl>
                                          </p:spTgt>
                                        </p:tgtEl>
                                      </p:cBhvr>
                                    </p:animEffect>
                                    <p:anim calcmode="lin" valueType="num">
                                      <p:cBhvr>
                                        <p:cTn id="64" dur="1000" fill="hold"/>
                                        <p:tgtEl>
                                          <p:spTgt spid="129027">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12902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iterate type="lt">
                                    <p:tmPct val="10000"/>
                                  </p:iterate>
                                  <p:childTnLst>
                                    <p:set>
                                      <p:cBhvr>
                                        <p:cTn id="69" dur="1" fill="hold">
                                          <p:stCondLst>
                                            <p:cond delay="0"/>
                                          </p:stCondLst>
                                        </p:cTn>
                                        <p:tgtEl>
                                          <p:spTgt spid="129027">
                                            <p:txEl>
                                              <p:pRg st="10" end="10"/>
                                            </p:txEl>
                                          </p:spTgt>
                                        </p:tgtEl>
                                        <p:attrNameLst>
                                          <p:attrName>style.visibility</p:attrName>
                                        </p:attrNameLst>
                                      </p:cBhvr>
                                      <p:to>
                                        <p:strVal val="visible"/>
                                      </p:to>
                                    </p:set>
                                    <p:animEffect transition="in" filter="fade">
                                      <p:cBhvr>
                                        <p:cTn id="70" dur="1000"/>
                                        <p:tgtEl>
                                          <p:spTgt spid="129027">
                                            <p:txEl>
                                              <p:pRg st="10" end="10"/>
                                            </p:txEl>
                                          </p:spTgt>
                                        </p:tgtEl>
                                      </p:cBhvr>
                                    </p:animEffect>
                                    <p:anim calcmode="lin" valueType="num">
                                      <p:cBhvr>
                                        <p:cTn id="71" dur="1000" fill="hold"/>
                                        <p:tgtEl>
                                          <p:spTgt spid="129027">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12902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iterate type="lt">
                                    <p:tmPct val="10000"/>
                                  </p:iterate>
                                  <p:childTnLst>
                                    <p:set>
                                      <p:cBhvr>
                                        <p:cTn id="76" dur="1" fill="hold">
                                          <p:stCondLst>
                                            <p:cond delay="0"/>
                                          </p:stCondLst>
                                        </p:cTn>
                                        <p:tgtEl>
                                          <p:spTgt spid="129027">
                                            <p:txEl>
                                              <p:pRg st="11" end="11"/>
                                            </p:txEl>
                                          </p:spTgt>
                                        </p:tgtEl>
                                        <p:attrNameLst>
                                          <p:attrName>style.visibility</p:attrName>
                                        </p:attrNameLst>
                                      </p:cBhvr>
                                      <p:to>
                                        <p:strVal val="visible"/>
                                      </p:to>
                                    </p:set>
                                    <p:animEffect transition="in" filter="fade">
                                      <p:cBhvr>
                                        <p:cTn id="77" dur="1000"/>
                                        <p:tgtEl>
                                          <p:spTgt spid="129027">
                                            <p:txEl>
                                              <p:pRg st="11" end="11"/>
                                            </p:txEl>
                                          </p:spTgt>
                                        </p:tgtEl>
                                      </p:cBhvr>
                                    </p:animEffect>
                                    <p:anim calcmode="lin" valueType="num">
                                      <p:cBhvr>
                                        <p:cTn id="78" dur="1000" fill="hold"/>
                                        <p:tgtEl>
                                          <p:spTgt spid="129027">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12902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iterate type="lt">
                                    <p:tmPct val="10000"/>
                                  </p:iterate>
                                  <p:childTnLst>
                                    <p:set>
                                      <p:cBhvr>
                                        <p:cTn id="83" dur="1" fill="hold">
                                          <p:stCondLst>
                                            <p:cond delay="0"/>
                                          </p:stCondLst>
                                        </p:cTn>
                                        <p:tgtEl>
                                          <p:spTgt spid="129027">
                                            <p:txEl>
                                              <p:pRg st="12" end="12"/>
                                            </p:txEl>
                                          </p:spTgt>
                                        </p:tgtEl>
                                        <p:attrNameLst>
                                          <p:attrName>style.visibility</p:attrName>
                                        </p:attrNameLst>
                                      </p:cBhvr>
                                      <p:to>
                                        <p:strVal val="visible"/>
                                      </p:to>
                                    </p:set>
                                    <p:animEffect transition="in" filter="fade">
                                      <p:cBhvr>
                                        <p:cTn id="84" dur="1000"/>
                                        <p:tgtEl>
                                          <p:spTgt spid="129027">
                                            <p:txEl>
                                              <p:pRg st="12" end="12"/>
                                            </p:txEl>
                                          </p:spTgt>
                                        </p:tgtEl>
                                      </p:cBhvr>
                                    </p:animEffect>
                                    <p:anim calcmode="lin" valueType="num">
                                      <p:cBhvr>
                                        <p:cTn id="85" dur="1000" fill="hold"/>
                                        <p:tgtEl>
                                          <p:spTgt spid="129027">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12902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6" fill="hold" nodeType="clickEffect">
                                  <p:stCondLst>
                                    <p:cond delay="0"/>
                                  </p:stCondLst>
                                  <p:childTnLst>
                                    <p:set>
                                      <p:cBhvr>
                                        <p:cTn id="90" dur="1" fill="hold">
                                          <p:stCondLst>
                                            <p:cond delay="0"/>
                                          </p:stCondLst>
                                        </p:cTn>
                                        <p:tgtEl>
                                          <p:spTgt spid="12292"/>
                                        </p:tgtEl>
                                        <p:attrNameLst>
                                          <p:attrName>style.visibility</p:attrName>
                                        </p:attrNameLst>
                                      </p:cBhvr>
                                      <p:to>
                                        <p:strVal val="visible"/>
                                      </p:to>
                                    </p:set>
                                    <p:animEffect transition="in" filter="barn(inHorizontal)">
                                      <p:cBhvr>
                                        <p:cTn id="91"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571500"/>
            <a:ext cx="7602538" cy="1143000"/>
          </a:xfrm>
        </p:spPr>
        <p:txBody>
          <a:bodyPr/>
          <a:lstStyle/>
          <a:p>
            <a:pPr eaLnBrk="1" hangingPunct="1"/>
            <a:r>
              <a:rPr lang="sr-Cyrl-C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rPr>
              <a:t>Југословенско муслиманска организација</a:t>
            </a:r>
            <a:endPar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22531" name="Rectangle 3"/>
          <p:cNvSpPr>
            <a:spLocks noGrp="1" noChangeArrowheads="1"/>
          </p:cNvSpPr>
          <p:nvPr>
            <p:ph idx="1"/>
          </p:nvPr>
        </p:nvSpPr>
        <p:spPr>
          <a:xfrm>
            <a:off x="971550" y="2214563"/>
            <a:ext cx="7416800" cy="3911600"/>
          </a:xfrm>
        </p:spPr>
        <p:txBody>
          <a:bodyPr>
            <a:normAutofit/>
          </a:bodyPr>
          <a:lstStyle/>
          <a:p>
            <a:r>
              <a:rPr lang="sr-Cyrl-CS" sz="2400" dirty="0" smtClean="0">
                <a:solidFill>
                  <a:srgbClr val="FFFF00"/>
                </a:solidFill>
              </a:rPr>
              <a:t>Вођа</a:t>
            </a:r>
            <a:r>
              <a:rPr lang="sr-Cyrl-CS" sz="2400" dirty="0" smtClean="0">
                <a:solidFill>
                  <a:schemeClr val="tx1"/>
                </a:solidFill>
              </a:rPr>
              <a:t> странке</a:t>
            </a:r>
            <a:r>
              <a:rPr lang="en-US" sz="2400" dirty="0" smtClean="0">
                <a:solidFill>
                  <a:schemeClr val="tx1"/>
                </a:solidFill>
              </a:rPr>
              <a:t>:  </a:t>
            </a:r>
            <a:r>
              <a:rPr lang="sr-Cyrl-CS" sz="2400" b="1" dirty="0" smtClean="0">
                <a:solidFill>
                  <a:srgbClr val="FFFF00"/>
                </a:solidFill>
                <a:effectLst>
                  <a:outerShdw blurRad="38100" dist="38100" dir="2700000" algn="tl">
                    <a:srgbClr val="000000">
                      <a:alpha val="43137"/>
                    </a:srgbClr>
                  </a:outerShdw>
                </a:effectLst>
              </a:rPr>
              <a:t>Мехмед Спахо</a:t>
            </a:r>
            <a:endParaRPr lang="sr-Latn-CS" sz="2400" b="1" dirty="0" smtClean="0">
              <a:solidFill>
                <a:srgbClr val="FFFF00"/>
              </a:solidFill>
              <a:effectLst>
                <a:outerShdw blurRad="38100" dist="38100" dir="2700000" algn="tl">
                  <a:srgbClr val="000000">
                    <a:alpha val="43137"/>
                  </a:srgbClr>
                </a:outerShdw>
              </a:effectLst>
            </a:endParaRPr>
          </a:p>
          <a:p>
            <a:endParaRPr lang="sr-Latn-CS" sz="2400" dirty="0" smtClean="0">
              <a:solidFill>
                <a:schemeClr val="tx1"/>
              </a:solidFill>
            </a:endParaRPr>
          </a:p>
          <a:p>
            <a:r>
              <a:rPr lang="sr-Cyrl-CS" sz="2400" b="1" dirty="0" smtClean="0">
                <a:solidFill>
                  <a:schemeClr val="tx1"/>
                </a:solidFill>
              </a:rPr>
              <a:t>Програм</a:t>
            </a:r>
            <a:r>
              <a:rPr lang="en-US" sz="2400" b="1" dirty="0" smtClean="0">
                <a:solidFill>
                  <a:schemeClr val="tx1"/>
                </a:solidFill>
              </a:rPr>
              <a:t>: </a:t>
            </a:r>
            <a:r>
              <a:rPr lang="sr-Cyrl-CS" sz="2400" dirty="0" smtClean="0">
                <a:solidFill>
                  <a:schemeClr val="tx1"/>
                </a:solidFill>
              </a:rPr>
              <a:t>заступала </a:t>
            </a:r>
            <a:r>
              <a:rPr lang="sr-Cyrl-CS" sz="2400" b="1" dirty="0" smtClean="0">
                <a:solidFill>
                  <a:schemeClr val="tx1"/>
                </a:solidFill>
              </a:rPr>
              <a:t>интересе имућних муслимана</a:t>
            </a:r>
            <a:r>
              <a:rPr lang="sr-Cyrl-CS" sz="2400" dirty="0" smtClean="0">
                <a:solidFill>
                  <a:schemeClr val="tx1"/>
                </a:solidFill>
              </a:rPr>
              <a:t>, стално лавирајући између политичке подршке странкама на власти и </a:t>
            </a:r>
            <a:r>
              <a:rPr lang="sr-Cyrl-CS" sz="2400" b="1" dirty="0" smtClean="0">
                <a:solidFill>
                  <a:srgbClr val="FFFF00"/>
                </a:solidFill>
              </a:rPr>
              <a:t>залагање за аутономију БиХ</a:t>
            </a:r>
            <a:endParaRPr lang="sr-Latn-CS" sz="2400" b="1" dirty="0" smtClean="0">
              <a:solidFill>
                <a:srgbClr val="FFFF00"/>
              </a:solidFill>
            </a:endParaRPr>
          </a:p>
          <a:p>
            <a:endParaRPr lang="sr-Latn-CS" sz="2400" dirty="0" smtClean="0">
              <a:solidFill>
                <a:schemeClr val="tx1"/>
              </a:solidFill>
            </a:endParaRPr>
          </a:p>
          <a:p>
            <a:r>
              <a:rPr lang="sr-Cyrl-CS" sz="2400" dirty="0" smtClean="0">
                <a:solidFill>
                  <a:schemeClr val="tx1"/>
                </a:solidFill>
              </a:rPr>
              <a:t>Стално активна и била заступљена на политичкој сцени Краљевине, узимала учешће у власти и у доба диктатуре краља Александра,</a:t>
            </a:r>
            <a:endParaRPr lang="sr-Latn-CS" sz="2400" dirty="0" smtClean="0">
              <a:solidFill>
                <a:schemeClr val="tx1"/>
              </a:solidFill>
            </a:endParaRPr>
          </a:p>
          <a:p>
            <a:pPr eaLnBrk="1" hangingPunct="1"/>
            <a:endParaRPr lang="en-US" sz="1800" b="1" dirty="0" smtClean="0"/>
          </a:p>
        </p:txBody>
      </p:sp>
      <p:pic>
        <p:nvPicPr>
          <p:cNvPr id="15364" name="Picture 5" descr="mehmed spaho"/>
          <p:cNvPicPr>
            <a:picLocks noChangeAspect="1" noChangeArrowheads="1"/>
          </p:cNvPicPr>
          <p:nvPr/>
        </p:nvPicPr>
        <p:blipFill>
          <a:blip r:embed="rId4" cstate="print"/>
          <a:srcRect/>
          <a:stretch>
            <a:fillRect/>
          </a:stretch>
        </p:blipFill>
        <p:spPr bwMode="auto">
          <a:xfrm>
            <a:off x="6781800" y="304800"/>
            <a:ext cx="2057400" cy="2451100"/>
          </a:xfrm>
          <a:prstGeom prst="rect">
            <a:avLst/>
          </a:prstGeom>
          <a:noFill/>
          <a:ln w="9525">
            <a:noFill/>
            <a:miter lim="800000"/>
            <a:headEnd/>
            <a:tailEnd/>
          </a:ln>
        </p:spPr>
      </p:pic>
    </p:spTree>
  </p:cSld>
  <p:clrMapOvr>
    <a:masterClrMapping/>
  </p:clrMapOvr>
  <p:transition spd="slow">
    <p:pull dir="rd"/>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1000"/>
                                        <p:tgtEl>
                                          <p:spTgt spid="22530"/>
                                        </p:tgtEl>
                                      </p:cBhvr>
                                    </p:animEffect>
                                    <p:anim calcmode="lin" valueType="num">
                                      <p:cBhvr>
                                        <p:cTn id="8" dur="1000" fill="hold"/>
                                        <p:tgtEl>
                                          <p:spTgt spid="22530"/>
                                        </p:tgtEl>
                                        <p:attrNameLst>
                                          <p:attrName>ppt_x</p:attrName>
                                        </p:attrNameLst>
                                      </p:cBhvr>
                                      <p:tavLst>
                                        <p:tav tm="0">
                                          <p:val>
                                            <p:strVal val="#ppt_x"/>
                                          </p:val>
                                        </p:tav>
                                        <p:tav tm="100000">
                                          <p:val>
                                            <p:strVal val="#ppt_x"/>
                                          </p:val>
                                        </p:tav>
                                      </p:tavLst>
                                    </p:anim>
                                    <p:anim calcmode="lin" valueType="num">
                                      <p:cBhvr>
                                        <p:cTn id="9" dur="898" decel="100000" fill="hold"/>
                                        <p:tgtEl>
                                          <p:spTgt spid="2253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253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531">
                                            <p:txEl>
                                              <p:pRg st="0" end="0"/>
                                            </p:txEl>
                                          </p:spTgt>
                                        </p:tgtEl>
                                        <p:attrNameLst>
                                          <p:attrName>style.visibility</p:attrName>
                                        </p:attrNameLst>
                                      </p:cBhvr>
                                      <p:to>
                                        <p:strVal val="visible"/>
                                      </p:to>
                                    </p:set>
                                    <p:animEffect transition="in" filter="fade">
                                      <p:cBhvr>
                                        <p:cTn id="15" dur="1000"/>
                                        <p:tgtEl>
                                          <p:spTgt spid="22531">
                                            <p:txEl>
                                              <p:pRg st="0" end="0"/>
                                            </p:txEl>
                                          </p:spTgt>
                                        </p:tgtEl>
                                      </p:cBhvr>
                                    </p:animEffect>
                                    <p:anim calcmode="lin" valueType="num">
                                      <p:cBhvr>
                                        <p:cTn id="16" dur="10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253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253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2531">
                                            <p:txEl>
                                              <p:pRg st="2" end="2"/>
                                            </p:txEl>
                                          </p:spTgt>
                                        </p:tgtEl>
                                        <p:attrNameLst>
                                          <p:attrName>style.visibility</p:attrName>
                                        </p:attrNameLst>
                                      </p:cBhvr>
                                      <p:to>
                                        <p:strVal val="visible"/>
                                      </p:to>
                                    </p:set>
                                    <p:animEffect transition="in" filter="fade">
                                      <p:cBhvr>
                                        <p:cTn id="23" dur="1000"/>
                                        <p:tgtEl>
                                          <p:spTgt spid="22531">
                                            <p:txEl>
                                              <p:pRg st="2" end="2"/>
                                            </p:txEl>
                                          </p:spTgt>
                                        </p:tgtEl>
                                      </p:cBhvr>
                                    </p:animEffect>
                                    <p:anim calcmode="lin" valueType="num">
                                      <p:cBhvr>
                                        <p:cTn id="24"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2253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225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Effect transition="in" filter="fade">
                                      <p:cBhvr>
                                        <p:cTn id="31" dur="1000"/>
                                        <p:tgtEl>
                                          <p:spTgt spid="22531">
                                            <p:txEl>
                                              <p:pRg st="4" end="4"/>
                                            </p:txEl>
                                          </p:spTgt>
                                        </p:tgtEl>
                                      </p:cBhvr>
                                    </p:animEffect>
                                    <p:anim calcmode="lin" valueType="num">
                                      <p:cBhvr>
                                        <p:cTn id="32"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22531">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2253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905000" y="533400"/>
            <a:ext cx="5095875" cy="762000"/>
          </a:xfrm>
        </p:spPr>
        <p:txBody>
          <a:bodyPr>
            <a:normAutofit/>
          </a:bodyPr>
          <a:lstStyle/>
          <a:p>
            <a:pPr algn="ctr" eaLnBrk="1" hangingPunct="1"/>
            <a:r>
              <a:rPr lang="sr-Cyrl-CS" sz="2400" b="1" dirty="0" smtClean="0">
                <a:solidFill>
                  <a:srgbClr val="FFFF00"/>
                </a:solidFill>
              </a:rPr>
              <a:t>        </a:t>
            </a:r>
            <a:r>
              <a:rPr lang="sr-Cyrl-CS" sz="2000" b="1"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rPr>
              <a:t>Комунистичка партија Југославије </a:t>
            </a:r>
            <a:endParaRPr lang="en-US" sz="2000" b="1"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16387" name="Rectangle 3"/>
          <p:cNvSpPr>
            <a:spLocks noGrp="1" noChangeArrowheads="1"/>
          </p:cNvSpPr>
          <p:nvPr>
            <p:ph type="body" sz="half" idx="1"/>
          </p:nvPr>
        </p:nvSpPr>
        <p:spPr>
          <a:xfrm>
            <a:off x="228600" y="1752600"/>
            <a:ext cx="8272463" cy="4748213"/>
          </a:xfrm>
        </p:spPr>
        <p:txBody>
          <a:bodyPr>
            <a:normAutofit fontScale="47500" lnSpcReduction="20000"/>
          </a:bodyPr>
          <a:lstStyle/>
          <a:p>
            <a:endParaRPr lang="sr-Latn-CS" sz="1400" dirty="0" smtClean="0"/>
          </a:p>
          <a:p>
            <a:r>
              <a:rPr lang="sr-Cyrl-CS" sz="2400" dirty="0" smtClean="0">
                <a:solidFill>
                  <a:schemeClr val="tx1"/>
                </a:solidFill>
              </a:rPr>
              <a:t>Основана</a:t>
            </a:r>
            <a:r>
              <a:rPr lang="sr-Latn-CS" sz="2400" dirty="0" smtClean="0">
                <a:solidFill>
                  <a:schemeClr val="tx1"/>
                </a:solidFill>
              </a:rPr>
              <a:t>:  </a:t>
            </a:r>
            <a:r>
              <a:rPr lang="sr-Cyrl-CS" sz="2400" b="1" dirty="0" smtClean="0">
                <a:solidFill>
                  <a:schemeClr val="tx1"/>
                </a:solidFill>
              </a:rPr>
              <a:t>априла 1919.године у Београду</a:t>
            </a:r>
            <a:r>
              <a:rPr lang="sr-Cyrl-CS" sz="2400" dirty="0" smtClean="0">
                <a:solidFill>
                  <a:schemeClr val="tx1"/>
                </a:solidFill>
              </a:rPr>
              <a:t> под именом </a:t>
            </a:r>
            <a:endParaRPr lang="sr-Latn-CS" sz="2400" dirty="0" smtClean="0">
              <a:solidFill>
                <a:schemeClr val="tx1"/>
              </a:solidFill>
            </a:endParaRPr>
          </a:p>
          <a:p>
            <a:pPr>
              <a:buFontTx/>
              <a:buNone/>
            </a:pPr>
            <a:r>
              <a:rPr lang="sr-Latn-CS" sz="2400" dirty="0" smtClean="0">
                <a:solidFill>
                  <a:schemeClr val="tx1"/>
                </a:solidFill>
              </a:rPr>
              <a:t>    </a:t>
            </a:r>
            <a:r>
              <a:rPr lang="sr-Cyrl-CS" sz="2400" dirty="0" smtClean="0">
                <a:solidFill>
                  <a:schemeClr val="tx1"/>
                </a:solidFill>
              </a:rPr>
              <a:t> </a:t>
            </a:r>
            <a:r>
              <a:rPr lang="sr-Cyrl-CS" sz="2400" b="1" dirty="0" smtClean="0">
                <a:solidFill>
                  <a:schemeClr val="tx1"/>
                </a:solidFill>
              </a:rPr>
              <a:t>Социјалистичка радничка партија Југославије (комуниста), </a:t>
            </a:r>
            <a:endParaRPr lang="sr-Latn-RS" sz="2400" b="1" dirty="0" smtClean="0">
              <a:solidFill>
                <a:schemeClr val="tx1"/>
              </a:solidFill>
            </a:endParaRPr>
          </a:p>
          <a:p>
            <a:pPr>
              <a:buFontTx/>
              <a:buNone/>
            </a:pPr>
            <a:r>
              <a:rPr lang="sr-Latn-RS" sz="2400" b="1" dirty="0" smtClean="0">
                <a:solidFill>
                  <a:schemeClr val="tx1"/>
                </a:solidFill>
              </a:rPr>
              <a:t>  </a:t>
            </a:r>
            <a:r>
              <a:rPr lang="sr-Cyrl-CS" sz="2400" dirty="0" smtClean="0">
                <a:solidFill>
                  <a:schemeClr val="tx1"/>
                </a:solidFill>
              </a:rPr>
              <a:t>која је 1920.године у Вуковару променила име у КПЈ</a:t>
            </a:r>
          </a:p>
          <a:p>
            <a:pPr>
              <a:buFontTx/>
              <a:buNone/>
            </a:pPr>
            <a:endParaRPr lang="sr-Latn-CS" sz="2400" dirty="0" smtClean="0">
              <a:solidFill>
                <a:schemeClr val="tx1"/>
              </a:solidFill>
            </a:endParaRPr>
          </a:p>
          <a:p>
            <a:r>
              <a:rPr lang="sr-Cyrl-CS" sz="2900" b="1" dirty="0" smtClean="0">
                <a:solidFill>
                  <a:srgbClr val="FFFF00"/>
                </a:solidFill>
                <a:effectLst>
                  <a:outerShdw blurRad="38100" dist="38100" dir="2700000" algn="tl">
                    <a:srgbClr val="000000">
                      <a:alpha val="43137"/>
                    </a:srgbClr>
                  </a:outerShdw>
                </a:effectLst>
              </a:rPr>
              <a:t>Републикански облик владавине</a:t>
            </a:r>
            <a:r>
              <a:rPr lang="sr-Cyrl-CS" sz="2900" dirty="0" smtClean="0">
                <a:solidFill>
                  <a:srgbClr val="FFFF00"/>
                </a:solidFill>
                <a:effectLst>
                  <a:outerShdw blurRad="38100" dist="38100" dir="2700000" algn="tl">
                    <a:srgbClr val="000000">
                      <a:alpha val="43137"/>
                    </a:srgbClr>
                  </a:outerShdw>
                </a:effectLst>
              </a:rPr>
              <a:t>, </a:t>
            </a:r>
            <a:r>
              <a:rPr lang="sr-Cyrl-CS" sz="2900" b="1" dirty="0" smtClean="0">
                <a:solidFill>
                  <a:srgbClr val="FFFF00"/>
                </a:solidFill>
                <a:effectLst>
                  <a:outerShdw blurRad="38100" dist="38100" dir="2700000" algn="tl">
                    <a:srgbClr val="000000">
                      <a:alpha val="43137"/>
                    </a:srgbClr>
                  </a:outerShdw>
                </a:effectLst>
              </a:rPr>
              <a:t>долазак на власт</a:t>
            </a:r>
            <a:r>
              <a:rPr lang="en-GB" sz="2900" b="1" dirty="0" smtClean="0">
                <a:solidFill>
                  <a:srgbClr val="FFFF00"/>
                </a:solidFill>
                <a:effectLst>
                  <a:outerShdw blurRad="38100" dist="38100" dir="2700000" algn="tl">
                    <a:srgbClr val="000000">
                      <a:alpha val="43137"/>
                    </a:srgbClr>
                  </a:outerShdw>
                </a:effectLst>
              </a:rPr>
              <a:t> </a:t>
            </a:r>
            <a:r>
              <a:rPr lang="sr-Cyrl-CS" sz="2900" b="1" dirty="0" smtClean="0">
                <a:solidFill>
                  <a:srgbClr val="FFFF00"/>
                </a:solidFill>
              </a:rPr>
              <a:t> </a:t>
            </a:r>
            <a:r>
              <a:rPr lang="sr-Cyrl-CS" sz="2900" dirty="0" smtClean="0">
                <a:solidFill>
                  <a:schemeClr val="tx1"/>
                </a:solidFill>
              </a:rPr>
              <a:t>ванпарламентарном борбом</a:t>
            </a:r>
            <a:r>
              <a:rPr lang="sr-Cyrl-CS" sz="2900" dirty="0" smtClean="0">
                <a:solidFill>
                  <a:srgbClr val="FFFF00"/>
                </a:solidFill>
              </a:rPr>
              <a:t>-</a:t>
            </a:r>
            <a:r>
              <a:rPr lang="sr-Cyrl-CS" sz="2900" b="1" dirty="0" smtClean="0">
                <a:solidFill>
                  <a:srgbClr val="FFFF00"/>
                </a:solidFill>
                <a:effectLst>
                  <a:outerShdw blurRad="38100" dist="38100" dir="2700000" algn="tl">
                    <a:srgbClr val="000000">
                      <a:alpha val="43137"/>
                    </a:srgbClr>
                  </a:outerShdw>
                </a:effectLst>
              </a:rPr>
              <a:t>социјалистичком револуцијом </a:t>
            </a:r>
            <a:r>
              <a:rPr lang="sr-Cyrl-CS" sz="2400" dirty="0" smtClean="0"/>
              <a:t>.</a:t>
            </a:r>
            <a:endParaRPr lang="sr-Latn-CS" sz="2400" dirty="0" smtClean="0"/>
          </a:p>
          <a:p>
            <a:r>
              <a:rPr lang="sr-Cyrl-CS" sz="2400" b="1" dirty="0" smtClean="0">
                <a:solidFill>
                  <a:schemeClr val="tx1"/>
                </a:solidFill>
              </a:rPr>
              <a:t>1920 ,</a:t>
            </a:r>
            <a:r>
              <a:rPr lang="sr-Latn-CS" sz="2400" dirty="0" smtClean="0">
                <a:solidFill>
                  <a:schemeClr val="tx1"/>
                </a:solidFill>
              </a:rPr>
              <a:t> </a:t>
            </a:r>
            <a:r>
              <a:rPr lang="sr-Cyrl-RS" sz="2400" dirty="0" smtClean="0">
                <a:solidFill>
                  <a:schemeClr val="tx1"/>
                </a:solidFill>
              </a:rPr>
              <a:t>м</a:t>
            </a:r>
            <a:r>
              <a:rPr lang="sr-Cyrl-CS" sz="2400" dirty="0" smtClean="0">
                <a:solidFill>
                  <a:schemeClr val="tx1"/>
                </a:solidFill>
              </a:rPr>
              <a:t>инистар унутрашњих послова </a:t>
            </a:r>
            <a:r>
              <a:rPr lang="sr-Cyrl-CS" sz="2400" b="1" dirty="0" smtClean="0">
                <a:solidFill>
                  <a:schemeClr val="tx1"/>
                </a:solidFill>
              </a:rPr>
              <a:t>Милорад Драшковић</a:t>
            </a:r>
            <a:r>
              <a:rPr lang="sr-Cyrl-CS" sz="2400" dirty="0" smtClean="0">
                <a:solidFill>
                  <a:schemeClr val="tx1"/>
                </a:solidFill>
              </a:rPr>
              <a:t>  </a:t>
            </a:r>
            <a:r>
              <a:rPr lang="sr-Cyrl-CS" sz="4000" b="1" dirty="0" smtClean="0">
                <a:solidFill>
                  <a:srgbClr val="FFFF00"/>
                </a:solidFill>
                <a:effectLst>
                  <a:outerShdw blurRad="38100" dist="38100" dir="2700000" algn="tl">
                    <a:srgbClr val="000000">
                      <a:alpha val="43137"/>
                    </a:srgbClr>
                  </a:outerShdw>
                </a:effectLst>
              </a:rPr>
              <a:t>ОБЗНАНОМ</a:t>
            </a:r>
            <a:r>
              <a:rPr lang="sr-Cyrl-CS" sz="4000" b="1" dirty="0" smtClean="0">
                <a:solidFill>
                  <a:schemeClr val="bg1"/>
                </a:solidFill>
                <a:effectLst>
                  <a:outerShdw blurRad="38100" dist="38100" dir="2700000" algn="tl">
                    <a:srgbClr val="000000">
                      <a:alpha val="43137"/>
                    </a:srgbClr>
                  </a:outerShdw>
                </a:effectLst>
              </a:rPr>
              <a:t> </a:t>
            </a:r>
            <a:r>
              <a:rPr lang="sr-Cyrl-CS" sz="5100" b="1" dirty="0" smtClean="0">
                <a:solidFill>
                  <a:srgbClr val="FFFF00"/>
                </a:solidFill>
              </a:rPr>
              <a:t>с</a:t>
            </a:r>
            <a:r>
              <a:rPr lang="sr-Cyrl-CS" sz="4500" b="1" dirty="0" smtClean="0">
                <a:solidFill>
                  <a:srgbClr val="FFFF00"/>
                </a:solidFill>
              </a:rPr>
              <a:t>успендовао КПЈ</a:t>
            </a:r>
            <a:r>
              <a:rPr lang="sr-Cyrl-CS" sz="4500" dirty="0" smtClean="0">
                <a:solidFill>
                  <a:schemeClr val="tx1"/>
                </a:solidFill>
              </a:rPr>
              <a:t>, </a:t>
            </a:r>
            <a:r>
              <a:rPr lang="sr-Cyrl-CS" sz="2400" b="1" dirty="0" smtClean="0">
                <a:solidFill>
                  <a:schemeClr val="tx1"/>
                </a:solidFill>
              </a:rPr>
              <a:t>привремено забрањен рад</a:t>
            </a:r>
          </a:p>
          <a:p>
            <a:endParaRPr lang="sr-Latn-CS" sz="2400" dirty="0" smtClean="0">
              <a:solidFill>
                <a:schemeClr val="tx1"/>
              </a:solidFill>
            </a:endParaRPr>
          </a:p>
          <a:p>
            <a:r>
              <a:rPr lang="sr-Cyrl-RS" sz="3800" b="1" dirty="0" smtClean="0">
                <a:solidFill>
                  <a:schemeClr val="bg1"/>
                </a:solidFill>
              </a:rPr>
              <a:t>Због</a:t>
            </a:r>
            <a:r>
              <a:rPr lang="sr-Cyrl-RS" sz="3800" b="1" dirty="0" smtClean="0">
                <a:solidFill>
                  <a:schemeClr val="tx1"/>
                </a:solidFill>
              </a:rPr>
              <a:t> </a:t>
            </a:r>
            <a:r>
              <a:rPr lang="sr-Cyrl-CS" sz="3800" b="1" dirty="0" smtClean="0">
                <a:solidFill>
                  <a:schemeClr val="bg1"/>
                </a:solidFill>
              </a:rPr>
              <a:t>покушаја атентата на регента</a:t>
            </a:r>
            <a:r>
              <a:rPr lang="sr-Cyrl-CS" sz="3800" dirty="0" smtClean="0">
                <a:solidFill>
                  <a:schemeClr val="bg1"/>
                </a:solidFill>
              </a:rPr>
              <a:t> </a:t>
            </a:r>
            <a:r>
              <a:rPr lang="sr-Cyrl-CS" sz="3800" b="1" dirty="0" smtClean="0">
                <a:solidFill>
                  <a:schemeClr val="bg1"/>
                </a:solidFill>
              </a:rPr>
              <a:t>Александра </a:t>
            </a:r>
            <a:r>
              <a:rPr lang="sr-Cyrl-CS" sz="3800" b="1" dirty="0" smtClean="0">
                <a:solidFill>
                  <a:schemeClr val="tx1"/>
                </a:solidFill>
              </a:rPr>
              <a:t>(28.06.1921), и </a:t>
            </a:r>
            <a:r>
              <a:rPr lang="sr-Cyrl-CS" sz="3800" b="1" dirty="0" smtClean="0">
                <a:solidFill>
                  <a:schemeClr val="bg1"/>
                </a:solidFill>
              </a:rPr>
              <a:t>убиство министра унутрашњих послова Милорада</a:t>
            </a:r>
            <a:r>
              <a:rPr lang="sr-Cyrl-CS" sz="3800" b="1" dirty="0" smtClean="0"/>
              <a:t> </a:t>
            </a:r>
            <a:r>
              <a:rPr lang="sr-Cyrl-CS" sz="3800" b="1" dirty="0" smtClean="0">
                <a:solidFill>
                  <a:schemeClr val="bg1"/>
                </a:solidFill>
              </a:rPr>
              <a:t>Драшковића</a:t>
            </a:r>
            <a:endParaRPr lang="sr-Latn-CS" sz="3800" dirty="0" smtClean="0">
              <a:solidFill>
                <a:schemeClr val="tx1"/>
              </a:solidFill>
            </a:endParaRPr>
          </a:p>
          <a:p>
            <a:pPr>
              <a:buNone/>
            </a:pPr>
            <a:r>
              <a:rPr lang="sr-Cyrl-CS" sz="2400" b="1" dirty="0" smtClean="0">
                <a:solidFill>
                  <a:schemeClr val="tx1"/>
                </a:solidFill>
              </a:rPr>
              <a:t>   ( 3. 8.1921) </a:t>
            </a:r>
            <a:r>
              <a:rPr lang="sr-Cyrl-CS" sz="2400" b="1" dirty="0" smtClean="0">
                <a:solidFill>
                  <a:schemeClr val="bg1"/>
                </a:solidFill>
              </a:rPr>
              <a:t>,</a:t>
            </a:r>
            <a:r>
              <a:rPr lang="sr-Cyrl-CS" sz="4500" b="1" dirty="0" smtClean="0">
                <a:solidFill>
                  <a:srgbClr val="FFFF00"/>
                </a:solidFill>
                <a:effectLst>
                  <a:outerShdw blurRad="38100" dist="38100" dir="2700000" algn="tl">
                    <a:srgbClr val="000000">
                      <a:alpha val="43137"/>
                    </a:srgbClr>
                  </a:outerShdw>
                </a:effectLst>
              </a:rPr>
              <a:t>Законом о заштити </a:t>
            </a:r>
            <a:r>
              <a:rPr lang="sr-Latn-CS" sz="4500" b="1" dirty="0" smtClean="0">
                <a:solidFill>
                  <a:srgbClr val="FFFF00"/>
                </a:solidFill>
                <a:effectLst>
                  <a:outerShdw blurRad="38100" dist="38100" dir="2700000" algn="tl">
                    <a:srgbClr val="000000">
                      <a:alpha val="43137"/>
                    </a:srgbClr>
                  </a:outerShdw>
                </a:effectLst>
              </a:rPr>
              <a:t> </a:t>
            </a:r>
            <a:r>
              <a:rPr lang="sr-Cyrl-CS" sz="4500" b="1" dirty="0" smtClean="0">
                <a:solidFill>
                  <a:srgbClr val="FFFF00"/>
                </a:solidFill>
                <a:effectLst>
                  <a:outerShdw blurRad="38100" dist="38100" dir="2700000" algn="tl">
                    <a:srgbClr val="000000">
                      <a:alpha val="43137"/>
                    </a:srgbClr>
                  </a:outerShdw>
                </a:effectLst>
              </a:rPr>
              <a:t>државе забрањен је рад КПЈ </a:t>
            </a:r>
            <a:r>
              <a:rPr lang="sr-Latn-RS" sz="4500" b="1" dirty="0" smtClean="0">
                <a:solidFill>
                  <a:srgbClr val="FFFF00"/>
                </a:solidFill>
                <a:effectLst>
                  <a:outerShdw blurRad="38100" dist="38100" dir="2700000" algn="tl">
                    <a:srgbClr val="000000">
                      <a:alpha val="43137"/>
                    </a:srgbClr>
                  </a:outerShdw>
                </a:effectLst>
              </a:rPr>
              <a:t>,</a:t>
            </a:r>
            <a:r>
              <a:rPr lang="sr-Cyrl-CS" sz="4500" b="1" dirty="0" smtClean="0">
                <a:solidFill>
                  <a:srgbClr val="FFFF00"/>
                </a:solidFill>
                <a:effectLst>
                  <a:outerShdw blurRad="38100" dist="38100" dir="2700000" algn="tl">
                    <a:srgbClr val="000000">
                      <a:alpha val="43137"/>
                    </a:srgbClr>
                  </a:outerShdw>
                </a:effectLst>
              </a:rPr>
              <a:t>а мандати њених посланика одузети</a:t>
            </a:r>
            <a:r>
              <a:rPr lang="sr-Cyrl-CS" sz="4500" dirty="0" smtClean="0">
                <a:solidFill>
                  <a:srgbClr val="FFFF00"/>
                </a:solidFill>
              </a:rPr>
              <a:t>.</a:t>
            </a:r>
          </a:p>
          <a:p>
            <a:pPr>
              <a:buNone/>
            </a:pPr>
            <a:endParaRPr lang="sr-Latn-CS" sz="2400" dirty="0" smtClean="0">
              <a:solidFill>
                <a:schemeClr val="bg1"/>
              </a:solidFill>
            </a:endParaRPr>
          </a:p>
          <a:p>
            <a:r>
              <a:rPr lang="sr-Cyrl-CS" sz="4400" dirty="0" smtClean="0">
                <a:solidFill>
                  <a:schemeClr val="tx1"/>
                </a:solidFill>
              </a:rPr>
              <a:t>Почетак илегалног рада у иностанству где се одржавају конгреси КПЈ. </a:t>
            </a:r>
            <a:r>
              <a:rPr lang="sr-Cyrl-CS" sz="4400" dirty="0" smtClean="0">
                <a:solidFill>
                  <a:schemeClr val="bg1"/>
                </a:solidFill>
                <a:effectLst>
                  <a:outerShdw blurRad="38100" dist="38100" dir="2700000" algn="tl">
                    <a:srgbClr val="000000">
                      <a:alpha val="43137"/>
                    </a:srgbClr>
                  </a:outerShdw>
                </a:effectLst>
              </a:rPr>
              <a:t>Прихвата став Коминтерне о рушењу</a:t>
            </a:r>
            <a:r>
              <a:rPr lang="sr-Latn-CS" sz="4400" dirty="0" smtClean="0">
                <a:solidFill>
                  <a:schemeClr val="bg1"/>
                </a:solidFill>
                <a:effectLst>
                  <a:outerShdw blurRad="38100" dist="38100" dir="2700000" algn="tl">
                    <a:srgbClr val="000000">
                      <a:alpha val="43137"/>
                    </a:srgbClr>
                  </a:outerShdw>
                </a:effectLst>
              </a:rPr>
              <a:t> </a:t>
            </a:r>
            <a:r>
              <a:rPr lang="sr-Cyrl-CS" sz="4400" b="1" dirty="0" smtClean="0">
                <a:solidFill>
                  <a:schemeClr val="bg1"/>
                </a:solidFill>
                <a:effectLst>
                  <a:outerShdw blurRad="38100" dist="38100" dir="2700000" algn="tl">
                    <a:srgbClr val="000000">
                      <a:alpha val="43137"/>
                    </a:srgbClr>
                  </a:outerShdw>
                </a:effectLst>
              </a:rPr>
              <a:t>Краљевине </a:t>
            </a:r>
            <a:r>
              <a:rPr lang="en-GB" sz="4400" b="1" dirty="0" smtClean="0">
                <a:solidFill>
                  <a:schemeClr val="bg1"/>
                </a:solidFill>
                <a:effectLst>
                  <a:outerShdw blurRad="38100" dist="38100" dir="2700000" algn="tl">
                    <a:srgbClr val="000000">
                      <a:alpha val="43137"/>
                    </a:srgbClr>
                  </a:outerShdw>
                </a:effectLst>
              </a:rPr>
              <a:t> </a:t>
            </a:r>
            <a:r>
              <a:rPr lang="sr-Cyrl-CS" sz="4400" b="1" dirty="0" smtClean="0">
                <a:solidFill>
                  <a:schemeClr val="tx1"/>
                </a:solidFill>
              </a:rPr>
              <a:t>као</a:t>
            </a:r>
            <a:r>
              <a:rPr lang="sr-Latn-CS" sz="4400" b="1" i="1" dirty="0" smtClean="0"/>
              <a:t> </a:t>
            </a:r>
            <a:r>
              <a:rPr lang="sr-Cyrl-CS" sz="4400" b="1" i="1" dirty="0" smtClean="0">
                <a:solidFill>
                  <a:schemeClr val="tx1"/>
                </a:solidFill>
              </a:rPr>
              <a:t>”версајске творевине великосрпског хегемонизма</a:t>
            </a:r>
            <a:r>
              <a:rPr lang="sr-Cyrl-CS" sz="4400" b="1" dirty="0" smtClean="0">
                <a:solidFill>
                  <a:schemeClr val="tx1"/>
                </a:solidFill>
              </a:rPr>
              <a:t>”,</a:t>
            </a:r>
            <a:r>
              <a:rPr lang="sr-Cyrl-CS" sz="4400" b="1" dirty="0" smtClean="0">
                <a:solidFill>
                  <a:srgbClr val="FF0000"/>
                </a:solidFill>
              </a:rPr>
              <a:t> </a:t>
            </a:r>
            <a:r>
              <a:rPr lang="sr-Cyrl-CS" sz="4400" dirty="0" smtClean="0">
                <a:solidFill>
                  <a:schemeClr val="tx1"/>
                </a:solidFill>
              </a:rPr>
              <a:t>одлучно се залагала за право народа на самоопредељење до отцепљења ,односно за разбијање Југославије.</a:t>
            </a:r>
            <a:endParaRPr lang="sr-Latn-CS" sz="4400" dirty="0" smtClean="0">
              <a:solidFill>
                <a:schemeClr val="tx1"/>
              </a:solidFill>
            </a:endParaRPr>
          </a:p>
          <a:p>
            <a:pPr>
              <a:buFontTx/>
              <a:buNone/>
            </a:pPr>
            <a:endParaRPr lang="sr-Latn-CS" sz="4400" dirty="0" smtClean="0"/>
          </a:p>
        </p:txBody>
      </p:sp>
      <p:pic>
        <p:nvPicPr>
          <p:cNvPr id="14341" name="Picture 16" descr="tile"/>
          <p:cNvPicPr>
            <a:picLocks noChangeAspect="1" noChangeArrowheads="1"/>
          </p:cNvPicPr>
          <p:nvPr/>
        </p:nvPicPr>
        <p:blipFill>
          <a:blip r:embed="rId4" cstate="print"/>
          <a:srcRect l="12222" r="12222" b="33144"/>
          <a:stretch>
            <a:fillRect/>
          </a:stretch>
        </p:blipFill>
        <p:spPr bwMode="auto">
          <a:xfrm>
            <a:off x="7391400" y="152400"/>
            <a:ext cx="1752600" cy="1828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9938" name="Picture 2" descr="Сима Марковић"/>
          <p:cNvPicPr>
            <a:picLocks noChangeAspect="1" noChangeArrowheads="1"/>
          </p:cNvPicPr>
          <p:nvPr/>
        </p:nvPicPr>
        <p:blipFill>
          <a:blip r:embed="rId5" cstate="print"/>
          <a:srcRect/>
          <a:stretch>
            <a:fillRect/>
          </a:stretch>
        </p:blipFill>
        <p:spPr bwMode="auto">
          <a:xfrm>
            <a:off x="0" y="0"/>
            <a:ext cx="1828800" cy="1905000"/>
          </a:xfrm>
          <a:prstGeom prst="rect">
            <a:avLst/>
          </a:prstGeom>
          <a:noFill/>
        </p:spPr>
      </p:pic>
      <p:sp>
        <p:nvSpPr>
          <p:cNvPr id="7" name="TextBox 6"/>
          <p:cNvSpPr txBox="1"/>
          <p:nvPr/>
        </p:nvSpPr>
        <p:spPr>
          <a:xfrm>
            <a:off x="0" y="1600200"/>
            <a:ext cx="4038600" cy="338554"/>
          </a:xfrm>
          <a:prstGeom prst="rect">
            <a:avLst/>
          </a:prstGeom>
          <a:solidFill>
            <a:srgbClr val="FF0000"/>
          </a:solidFill>
        </p:spPr>
        <p:txBody>
          <a:bodyPr wrap="square" rtlCol="0">
            <a:spAutoFit/>
          </a:bodyPr>
          <a:lstStyle/>
          <a:p>
            <a:r>
              <a:rPr lang="sr-Cyrl-RS" sz="1600" b="1" dirty="0" smtClean="0">
                <a:solidFill>
                  <a:srgbClr val="FFFF00"/>
                </a:solidFill>
                <a:effectLst>
                  <a:outerShdw blurRad="38100" dist="38100" dir="2700000" algn="tl">
                    <a:srgbClr val="000000">
                      <a:alpha val="43137"/>
                    </a:srgbClr>
                  </a:outerShdw>
                </a:effectLst>
              </a:rPr>
              <a:t>Сима Марковић ,,друг бр.</a:t>
            </a:r>
            <a:r>
              <a:rPr lang="en-GB" sz="1600" b="1" dirty="0" smtClean="0">
                <a:solidFill>
                  <a:srgbClr val="FFFF00"/>
                </a:solidFill>
                <a:effectLst>
                  <a:outerShdw blurRad="38100" dist="38100" dir="2700000" algn="tl">
                    <a:srgbClr val="000000">
                      <a:alpha val="43137"/>
                    </a:srgbClr>
                  </a:outerShdw>
                </a:effectLst>
              </a:rPr>
              <a:t> </a:t>
            </a:r>
            <a:r>
              <a:rPr lang="sr-Cyrl-RS" sz="1600" b="1" dirty="0" smtClean="0">
                <a:solidFill>
                  <a:srgbClr val="FFFF00"/>
                </a:solidFill>
                <a:effectLst>
                  <a:outerShdw blurRad="38100" dist="38100" dir="2700000" algn="tl">
                    <a:srgbClr val="000000">
                      <a:alpha val="43137"/>
                    </a:srgbClr>
                  </a:outerShdw>
                </a:effectLst>
              </a:rPr>
              <a:t>1”- секретар КП</a:t>
            </a:r>
            <a:endParaRPr lang="en-US" sz="1600" b="1"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7315200" y="2133600"/>
            <a:ext cx="1828800" cy="461665"/>
          </a:xfrm>
          <a:prstGeom prst="rect">
            <a:avLst/>
          </a:prstGeom>
          <a:solidFill>
            <a:srgbClr val="FF0000"/>
          </a:solidFill>
        </p:spPr>
        <p:txBody>
          <a:bodyPr wrap="square" rtlCol="0">
            <a:spAutoFit/>
          </a:bodyPr>
          <a:lstStyle/>
          <a:p>
            <a:r>
              <a:rPr lang="sr-Cyrl-RS" sz="2400" dirty="0" smtClean="0">
                <a:solidFill>
                  <a:srgbClr val="FFFF00"/>
                </a:solidFill>
              </a:rPr>
              <a:t>Тито </a:t>
            </a:r>
            <a:r>
              <a:rPr lang="sr-Cyrl-RS" dirty="0" smtClean="0">
                <a:solidFill>
                  <a:srgbClr val="FFFF00"/>
                </a:solidFill>
              </a:rPr>
              <a:t>од</a:t>
            </a:r>
            <a:r>
              <a:rPr lang="sr-Cyrl-RS" sz="2400" dirty="0" smtClean="0">
                <a:solidFill>
                  <a:srgbClr val="FFFF00"/>
                </a:solidFill>
              </a:rPr>
              <a:t> </a:t>
            </a:r>
            <a:r>
              <a:rPr lang="sr-Cyrl-RS" dirty="0" smtClean="0">
                <a:solidFill>
                  <a:srgbClr val="FFFF00"/>
                </a:solidFill>
              </a:rPr>
              <a:t>1937.</a:t>
            </a:r>
            <a:endParaRPr lang="en-US" dirty="0" smtClean="0">
              <a:solidFill>
                <a:srgbClr val="FFFF00"/>
              </a:solidFill>
            </a:endParaRPr>
          </a:p>
        </p:txBody>
      </p:sp>
    </p:spTree>
  </p:cSld>
  <p:clrMapOvr>
    <a:masterClrMapping/>
  </p:clrMapOvr>
  <p:transition spd="slow">
    <p:wipe dir="r"/>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fade">
                                      <p:cBhvr>
                                        <p:cTn id="7" dur="2000"/>
                                        <p:tgtEl>
                                          <p:spTgt spid="125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dirty="0" smtClean="0">
                <a:solidFill>
                  <a:schemeClr val="tx1"/>
                </a:solidFill>
              </a:rPr>
              <a:t>          </a:t>
            </a:r>
            <a:endParaRPr lang="en-US" dirty="0">
              <a:solidFill>
                <a:schemeClr val="tx1"/>
              </a:solidFill>
            </a:endParaRPr>
          </a:p>
        </p:txBody>
      </p:sp>
      <p:sp>
        <p:nvSpPr>
          <p:cNvPr id="3" name="Content Placeholder 2"/>
          <p:cNvSpPr>
            <a:spLocks noGrp="1"/>
          </p:cNvSpPr>
          <p:nvPr>
            <p:ph idx="1"/>
          </p:nvPr>
        </p:nvSpPr>
        <p:spPr>
          <a:xfrm>
            <a:off x="304800" y="990600"/>
            <a:ext cx="8458200" cy="2895600"/>
          </a:xfrm>
        </p:spPr>
        <p:style>
          <a:lnRef idx="2">
            <a:schemeClr val="accent6">
              <a:shade val="50000"/>
            </a:schemeClr>
          </a:lnRef>
          <a:fillRef idx="1">
            <a:schemeClr val="accent6"/>
          </a:fillRef>
          <a:effectRef idx="0">
            <a:schemeClr val="accent6"/>
          </a:effectRef>
          <a:fontRef idx="minor">
            <a:schemeClr val="lt1"/>
          </a:fontRef>
        </p:style>
        <p:txBody>
          <a:bodyPr>
            <a:normAutofit fontScale="85000" lnSpcReduction="10000"/>
          </a:bodyPr>
          <a:lstStyle/>
          <a:p>
            <a:pPr>
              <a:buNone/>
            </a:pPr>
            <a:r>
              <a:rPr lang="sr-Cyrl-CS" dirty="0" smtClean="0"/>
              <a:t> </a:t>
            </a:r>
            <a:r>
              <a:rPr lang="sr-Cyrl-CS" b="1" dirty="0" smtClean="0">
                <a:solidFill>
                  <a:srgbClr val="FFFF00"/>
                </a:solidFill>
              </a:rPr>
              <a:t>28. јун 1921. ДОНЕТ ВИДОВДАНСКИ УСТАВ –државно уређење Краљевине СХС=парламентарна  ,наследна и уставна монархија</a:t>
            </a:r>
            <a:endParaRPr lang="en-US" b="1" dirty="0" smtClean="0">
              <a:solidFill>
                <a:srgbClr val="FFFF00"/>
              </a:solidFill>
            </a:endParaRPr>
          </a:p>
          <a:p>
            <a:pPr>
              <a:buNone/>
            </a:pPr>
            <a:r>
              <a:rPr lang="sr-Cyrl-RS" b="1" dirty="0" smtClean="0">
                <a:solidFill>
                  <a:srgbClr val="FFFF00"/>
                </a:solidFill>
              </a:rPr>
              <a:t>Унутрашње уређење:Централизам-управљање из 1</a:t>
            </a:r>
            <a:r>
              <a:rPr lang="sr-Latn-RS" b="1" dirty="0" smtClean="0">
                <a:solidFill>
                  <a:srgbClr val="FFFF00"/>
                </a:solidFill>
              </a:rPr>
              <a:t>.</a:t>
            </a:r>
            <a:r>
              <a:rPr lang="sr-Cyrl-RS" b="1" dirty="0" smtClean="0">
                <a:solidFill>
                  <a:srgbClr val="FFFF00"/>
                </a:solidFill>
              </a:rPr>
              <a:t> центра</a:t>
            </a:r>
            <a:r>
              <a:rPr lang="sr-Latn-RS" dirty="0" smtClean="0">
                <a:solidFill>
                  <a:srgbClr val="FFFF00"/>
                </a:solidFill>
              </a:rPr>
              <a:t>.</a:t>
            </a:r>
          </a:p>
          <a:p>
            <a:pPr>
              <a:buNone/>
            </a:pPr>
            <a:r>
              <a:rPr lang="sr-Cyrl-CS" i="1" dirty="0" smtClean="0">
                <a:solidFill>
                  <a:srgbClr val="FFFF00"/>
                </a:solidFill>
                <a:latin typeface="Arial Black" pitchFamily="34" charset="0"/>
              </a:rPr>
              <a:t>Један народ, један краљ, једна држава</a:t>
            </a:r>
            <a:r>
              <a:rPr lang="sr-Latn-RS" i="1" dirty="0" smtClean="0">
                <a:solidFill>
                  <a:srgbClr val="FFFF00"/>
                </a:solidFill>
                <a:latin typeface="Arial Black" pitchFamily="34" charset="0"/>
              </a:rPr>
              <a:t>!</a:t>
            </a:r>
            <a:endParaRPr lang="sr-Cyrl-CS" dirty="0" smtClean="0">
              <a:solidFill>
                <a:srgbClr val="FFFF00"/>
              </a:solidFill>
            </a:endParaRPr>
          </a:p>
          <a:p>
            <a:pPr>
              <a:buNone/>
            </a:pPr>
            <a:endParaRPr lang="sr-Cyrl-CS" dirty="0" smtClean="0"/>
          </a:p>
          <a:p>
            <a:pPr>
              <a:buNone/>
            </a:pPr>
            <a:endParaRPr lang="en-US" b="1" dirty="0">
              <a:solidFill>
                <a:srgbClr val="FF0000"/>
              </a:solidFill>
            </a:endParaRPr>
          </a:p>
        </p:txBody>
      </p:sp>
      <p:sp>
        <p:nvSpPr>
          <p:cNvPr id="4" name="TextBox 3"/>
          <p:cNvSpPr txBox="1"/>
          <p:nvPr/>
        </p:nvSpPr>
        <p:spPr>
          <a:xfrm>
            <a:off x="533400" y="3962400"/>
            <a:ext cx="8229600" cy="2031325"/>
          </a:xfrm>
          <a:prstGeom prst="rect">
            <a:avLst/>
          </a:prstGeom>
          <a:noFill/>
        </p:spPr>
        <p:txBody>
          <a:bodyPr wrap="square" rtlCol="0">
            <a:spAutoFit/>
          </a:bodyPr>
          <a:lstStyle/>
          <a:p>
            <a:r>
              <a:rPr lang="sr-Cyrl-CS" b="1" dirty="0" smtClean="0"/>
              <a:t>ГЛАСАЛИ ЗА </a:t>
            </a:r>
            <a:r>
              <a:rPr lang="sr-Cyrl-CS" dirty="0" smtClean="0"/>
              <a:t>: 223 ПОСЛАНИКА – ДЕМОКРАТЕ ; РАДИКАЛИ; БОСАНСКИ МУСЛИМАНИ; И СЛОВЕНСКА ЉУДСКА СТРАНКА </a:t>
            </a:r>
          </a:p>
          <a:p>
            <a:endParaRPr lang="sr-Cyrl-CS" dirty="0" smtClean="0"/>
          </a:p>
          <a:p>
            <a:r>
              <a:rPr lang="sr-Cyrl-CS" b="1" dirty="0" smtClean="0"/>
              <a:t>ГЛАСАЛИ ПРОТИВ </a:t>
            </a:r>
            <a:r>
              <a:rPr lang="sr-Cyrl-CS" dirty="0" smtClean="0"/>
              <a:t>: ЗЕМЉОРАДНИЦИ; РЕПУБЛИКАНЦИ И СОЦИЈАЛИСТИ</a:t>
            </a:r>
          </a:p>
          <a:p>
            <a:r>
              <a:rPr lang="sr-Cyrl-CS" dirty="0" smtClean="0"/>
              <a:t> </a:t>
            </a:r>
          </a:p>
          <a:p>
            <a:r>
              <a:rPr lang="sr-Cyrl-CS" dirty="0" smtClean="0"/>
              <a:t> </a:t>
            </a:r>
            <a:r>
              <a:rPr lang="sr-Cyrl-CS" b="1" dirty="0" smtClean="0"/>
              <a:t>НИСУ ГЛАСАЛИ </a:t>
            </a:r>
            <a:r>
              <a:rPr lang="sr-Cyrl-CS" dirty="0" smtClean="0"/>
              <a:t>: ХРСС ( = ХСС ) ; ХРВАТСКА ЗАЈЕДНИЦА; КЛЕРИКАЛЦИ И КОМУНУСТИ</a:t>
            </a:r>
            <a:endParaRPr lang="en-US" dirty="0"/>
          </a:p>
        </p:txBody>
      </p:sp>
      <p:sp>
        <p:nvSpPr>
          <p:cNvPr id="5" name="TextBox 4"/>
          <p:cNvSpPr txBox="1"/>
          <p:nvPr/>
        </p:nvSpPr>
        <p:spPr>
          <a:xfrm>
            <a:off x="609600" y="228600"/>
            <a:ext cx="7620000" cy="523220"/>
          </a:xfrm>
          <a:prstGeom prst="rect">
            <a:avLst/>
          </a:prstGeom>
          <a:solidFill>
            <a:srgbClr val="0070C0"/>
          </a:solidFill>
        </p:spPr>
        <p:txBody>
          <a:bodyPr wrap="square" rtlCol="0">
            <a:spAutoFit/>
          </a:bodyPr>
          <a:lstStyle/>
          <a:p>
            <a:pPr algn="ctr"/>
            <a:r>
              <a:rPr lang="sr-Cyrl-CS" sz="2800" b="1" dirty="0" smtClean="0">
                <a:solidFill>
                  <a:srgbClr val="FFFF00"/>
                </a:solidFill>
                <a:effectLst>
                  <a:outerShdw blurRad="38100" dist="38100" dir="2700000" algn="tl">
                    <a:srgbClr val="000000">
                      <a:alpha val="43137"/>
                    </a:srgbClr>
                  </a:outerShdw>
                </a:effectLst>
              </a:rPr>
              <a:t>ВИДОВДАНСКИ УСТАВ</a:t>
            </a:r>
            <a:endParaRPr lang="en-US" sz="2800" b="1"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checker/>
    <p:sndAc>
      <p:stSnd>
        <p:snd r:embed="rId2" name="laser.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p:cNvGraphicFramePr>
            <a:graphicFrameLocks/>
          </p:cNvGraphicFramePr>
          <p:nvPr/>
        </p:nvGraphicFramePr>
        <p:xfrm>
          <a:off x="914400" y="1447800"/>
          <a:ext cx="77724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wheel spokes="8"/>
    <p:sndAc>
      <p:stSnd>
        <p:snd r:embed="rId2" name="las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6800"/>
            <a:ext cx="8534400" cy="1524000"/>
          </a:xfrm>
          <a:solidFill>
            <a:srgbClr val="FFFF00"/>
          </a:solidFill>
        </p:spPr>
        <p:txBody>
          <a:bodyPr>
            <a:normAutofit/>
          </a:bodyPr>
          <a:lstStyle/>
          <a:p>
            <a:pPr algn="ctr"/>
            <a:r>
              <a:rPr lang="sr-Cyrl-CS" dirty="0" smtClean="0"/>
              <a:t> </a:t>
            </a:r>
            <a:r>
              <a:rPr lang="sr-Cyrl-CS" b="1" dirty="0" smtClean="0">
                <a:solidFill>
                  <a:schemeClr val="tx1"/>
                </a:solidFill>
              </a:rPr>
              <a:t>1 . 12. 1918. проглашење </a:t>
            </a:r>
            <a:r>
              <a:rPr lang="sr-Cyrl-CS" b="1" dirty="0" smtClean="0">
                <a:solidFill>
                  <a:srgbClr val="C00000"/>
                </a:solidFill>
              </a:rPr>
              <a:t>Краљевине СХС</a:t>
            </a:r>
            <a:endParaRPr lang="en-US" b="1" dirty="0">
              <a:solidFill>
                <a:srgbClr val="C00000"/>
              </a:solidFill>
            </a:endParaRPr>
          </a:p>
        </p:txBody>
      </p:sp>
      <p:pic>
        <p:nvPicPr>
          <p:cNvPr id="4" name="Content Placeholder 3" descr="Yugoslavija StvaranjeW.jpg"/>
          <p:cNvPicPr>
            <a:picLocks noGrp="1" noChangeAspect="1"/>
          </p:cNvPicPr>
          <p:nvPr>
            <p:ph idx="1"/>
          </p:nvPr>
        </p:nvPicPr>
        <p:blipFill>
          <a:blip r:embed="rId3" cstate="print"/>
          <a:stretch>
            <a:fillRect/>
          </a:stretch>
        </p:blipFill>
        <p:spPr>
          <a:xfrm>
            <a:off x="381000" y="381000"/>
            <a:ext cx="8404754" cy="4301613"/>
          </a:xfrm>
        </p:spPr>
      </p:pic>
    </p:spTree>
  </p:cSld>
  <p:clrMapOvr>
    <a:masterClrMapping/>
  </p:clrMapOvr>
  <p:transition spd="med">
    <p:wedge/>
    <p:sndAc>
      <p:stSnd>
        <p:snd r:embed="rId2" name="laser.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295400"/>
          </a:xfrm>
          <a:solidFill>
            <a:srgbClr val="0070C0"/>
          </a:solidFill>
        </p:spPr>
        <p:txBody>
          <a:bodyPr/>
          <a:lstStyle/>
          <a:p>
            <a:pPr algn="ctr"/>
            <a:r>
              <a:rPr lang="sr-Cyrl-RS" b="1" dirty="0" smtClean="0">
                <a:solidFill>
                  <a:srgbClr val="FFFF00"/>
                </a:solidFill>
              </a:rPr>
              <a:t>Српско-хрватски сукоб: </a:t>
            </a:r>
            <a:br>
              <a:rPr lang="sr-Cyrl-RS" b="1" dirty="0" smtClean="0">
                <a:solidFill>
                  <a:srgbClr val="FFFF00"/>
                </a:solidFill>
              </a:rPr>
            </a:br>
            <a:r>
              <a:rPr lang="sr-Cyrl-RS" b="1" dirty="0" smtClean="0">
                <a:solidFill>
                  <a:srgbClr val="FFFF00"/>
                </a:solidFill>
              </a:rPr>
              <a:t>за и против  Устава (</a:t>
            </a:r>
            <a:r>
              <a:rPr lang="sr-Cyrl-RS" sz="3200" b="1" dirty="0" smtClean="0">
                <a:solidFill>
                  <a:srgbClr val="FFFF00"/>
                </a:solidFill>
              </a:rPr>
              <a:t>централизма) </a:t>
            </a:r>
            <a:endParaRPr lang="en-US" sz="3200" b="1" dirty="0">
              <a:solidFill>
                <a:srgbClr val="FFFF00"/>
              </a:solidFill>
            </a:endParaRPr>
          </a:p>
        </p:txBody>
      </p:sp>
      <p:sp>
        <p:nvSpPr>
          <p:cNvPr id="3" name="Content Placeholder 2"/>
          <p:cNvSpPr>
            <a:spLocks noGrp="1"/>
          </p:cNvSpPr>
          <p:nvPr>
            <p:ph idx="1"/>
          </p:nvPr>
        </p:nvSpPr>
        <p:spPr>
          <a:xfrm>
            <a:off x="228600" y="1752600"/>
            <a:ext cx="8458200" cy="4572000"/>
          </a:xfrm>
        </p:spPr>
        <p:txBody>
          <a:bodyPr>
            <a:normAutofit fontScale="85000" lnSpcReduction="20000"/>
          </a:bodyPr>
          <a:lstStyle/>
          <a:p>
            <a:r>
              <a:rPr lang="sr-Cyrl-CS" b="1" dirty="0" smtClean="0">
                <a:solidFill>
                  <a:srgbClr val="FFFF00"/>
                </a:solidFill>
                <a:effectLst>
                  <a:outerShdw blurRad="38100" dist="38100" dir="2700000" algn="tl">
                    <a:srgbClr val="000000">
                      <a:alpha val="43137"/>
                    </a:srgbClr>
                  </a:outerShdw>
                </a:effectLst>
              </a:rPr>
              <a:t>Стјепан Радић се залагао федералистичко државно уређење </a:t>
            </a:r>
            <a:r>
              <a:rPr lang="sr-Cyrl-RS" b="1" dirty="0" smtClean="0">
                <a:solidFill>
                  <a:srgbClr val="FFFF00"/>
                </a:solidFill>
                <a:effectLst>
                  <a:outerShdw blurRad="38100" dist="38100" dir="2700000" algn="tl">
                    <a:srgbClr val="000000">
                      <a:alpha val="43137"/>
                    </a:srgbClr>
                  </a:outerShdw>
                </a:effectLst>
              </a:rPr>
              <a:t>,</a:t>
            </a:r>
            <a:r>
              <a:rPr lang="sr-Cyrl-CS" b="1" dirty="0" smtClean="0">
                <a:solidFill>
                  <a:srgbClr val="FFFF00"/>
                </a:solidFill>
                <a:effectLst>
                  <a:outerShdw blurRad="38100" dist="38100" dir="2700000" algn="tl">
                    <a:srgbClr val="000000">
                      <a:alpha val="43137"/>
                    </a:srgbClr>
                  </a:outerShdw>
                </a:effectLst>
              </a:rPr>
              <a:t>РЕПУБЛИКУ ХРВАТСКУ и отцепљење од Краљевине СХС </a:t>
            </a:r>
            <a:endParaRPr lang="sr-Latn-CS" b="1" dirty="0" smtClean="0">
              <a:solidFill>
                <a:srgbClr val="FFFF00"/>
              </a:solidFill>
              <a:effectLst>
                <a:outerShdw blurRad="38100" dist="38100" dir="2700000" algn="tl">
                  <a:srgbClr val="000000">
                    <a:alpha val="43137"/>
                  </a:srgbClr>
                </a:outerShdw>
              </a:effectLst>
            </a:endParaRPr>
          </a:p>
          <a:p>
            <a:r>
              <a:rPr lang="sr-Cyrl-CS" sz="3000" b="1" dirty="0" smtClean="0">
                <a:solidFill>
                  <a:schemeClr val="bg1"/>
                </a:solidFill>
              </a:rPr>
              <a:t>ХСС </a:t>
            </a:r>
            <a:r>
              <a:rPr lang="sr-Cyrl-CS" sz="3000" dirty="0" smtClean="0">
                <a:solidFill>
                  <a:schemeClr val="tx1"/>
                </a:solidFill>
              </a:rPr>
              <a:t>– </a:t>
            </a:r>
            <a:r>
              <a:rPr lang="sr-Cyrl-CS" sz="3000" b="1" dirty="0" smtClean="0">
                <a:solidFill>
                  <a:schemeClr val="bg1"/>
                </a:solidFill>
              </a:rPr>
              <a:t>не призна</a:t>
            </a:r>
            <a:r>
              <a:rPr lang="sr-Latn-RS" sz="3000" b="1" dirty="0" smtClean="0">
                <a:solidFill>
                  <a:schemeClr val="bg1"/>
                </a:solidFill>
              </a:rPr>
              <a:t>je</a:t>
            </a:r>
            <a:r>
              <a:rPr lang="sr-Cyrl-CS" sz="3000" b="1" dirty="0" smtClean="0">
                <a:solidFill>
                  <a:schemeClr val="bg1"/>
                </a:solidFill>
              </a:rPr>
              <a:t> </a:t>
            </a:r>
            <a:r>
              <a:rPr lang="sr-Cyrl-CS" sz="3000" dirty="0" smtClean="0">
                <a:solidFill>
                  <a:schemeClr val="tx1"/>
                </a:solidFill>
              </a:rPr>
              <a:t>одлуку Хрватског народног вијећа  о уједињењу </a:t>
            </a:r>
            <a:r>
              <a:rPr lang="sr-Cyrl-CS" sz="2600" dirty="0" smtClean="0">
                <a:solidFill>
                  <a:schemeClr val="tx1"/>
                </a:solidFill>
              </a:rPr>
              <a:t>1. 12.1918.</a:t>
            </a:r>
            <a:r>
              <a:rPr lang="sr-Cyrl-RS" sz="3000" dirty="0" smtClean="0">
                <a:solidFill>
                  <a:schemeClr val="tx1"/>
                </a:solidFill>
              </a:rPr>
              <a:t>ни </a:t>
            </a:r>
            <a:r>
              <a:rPr lang="sr-Cyrl-RS" sz="3000" b="1" dirty="0" smtClean="0">
                <a:solidFill>
                  <a:schemeClr val="bg1"/>
                </a:solidFill>
              </a:rPr>
              <a:t>Видовдански устав</a:t>
            </a:r>
            <a:r>
              <a:rPr lang="sr-Cyrl-CS" sz="3000" b="1" dirty="0" smtClean="0">
                <a:solidFill>
                  <a:schemeClr val="bg1"/>
                </a:solidFill>
              </a:rPr>
              <a:t> </a:t>
            </a:r>
          </a:p>
          <a:p>
            <a:r>
              <a:rPr lang="sr-Cyrl-CS" sz="3000" dirty="0" smtClean="0">
                <a:solidFill>
                  <a:schemeClr val="tx1"/>
                </a:solidFill>
              </a:rPr>
              <a:t> ХСС забрањен рад</a:t>
            </a:r>
          </a:p>
          <a:p>
            <a:r>
              <a:rPr lang="sr-Cyrl-CS" sz="3000" dirty="0" smtClean="0">
                <a:solidFill>
                  <a:schemeClr val="tx1"/>
                </a:solidFill>
              </a:rPr>
              <a:t> тек 1925. Радић прихвата Устав и</a:t>
            </a:r>
          </a:p>
          <a:p>
            <a:pPr>
              <a:buNone/>
            </a:pPr>
            <a:r>
              <a:rPr lang="sr-Cyrl-CS" sz="3000" dirty="0" smtClean="0">
                <a:solidFill>
                  <a:schemeClr val="tx1"/>
                </a:solidFill>
              </a:rPr>
              <a:t> династију Карађорђевић</a:t>
            </a:r>
          </a:p>
          <a:p>
            <a:r>
              <a:rPr lang="sr-Cyrl-CS" sz="3000" dirty="0" smtClean="0">
                <a:solidFill>
                  <a:schemeClr val="tx1"/>
                </a:solidFill>
              </a:rPr>
              <a:t>1927.са Светозаром Прибићевићем,</a:t>
            </a:r>
          </a:p>
          <a:p>
            <a:pPr>
              <a:buNone/>
            </a:pPr>
            <a:r>
              <a:rPr lang="sr-Cyrl-CS" sz="3000" dirty="0" smtClean="0">
                <a:solidFill>
                  <a:schemeClr val="tx1"/>
                </a:solidFill>
              </a:rPr>
              <a:t> склапа Сељачку демократску коалицију и </a:t>
            </a:r>
          </a:p>
          <a:p>
            <a:pPr>
              <a:buNone/>
            </a:pPr>
            <a:r>
              <a:rPr lang="sr-Cyrl-CS" sz="3000" dirty="0" smtClean="0">
                <a:solidFill>
                  <a:schemeClr val="tx1"/>
                </a:solidFill>
              </a:rPr>
              <a:t>улазе у Парламент</a:t>
            </a:r>
          </a:p>
          <a:p>
            <a:pPr>
              <a:buNone/>
            </a:pPr>
            <a:endParaRPr lang="sr-Cyrl-CS" dirty="0" smtClean="0">
              <a:solidFill>
                <a:schemeClr val="tx1"/>
              </a:solidFill>
            </a:endParaRPr>
          </a:p>
          <a:p>
            <a:pPr>
              <a:buNone/>
            </a:pPr>
            <a:endParaRPr lang="en-US" dirty="0">
              <a:solidFill>
                <a:schemeClr val="tx1"/>
              </a:solidFill>
            </a:endParaRPr>
          </a:p>
        </p:txBody>
      </p:sp>
      <p:sp>
        <p:nvSpPr>
          <p:cNvPr id="4" name="TextBox 3"/>
          <p:cNvSpPr txBox="1"/>
          <p:nvPr/>
        </p:nvSpPr>
        <p:spPr>
          <a:xfrm>
            <a:off x="762000" y="1143000"/>
            <a:ext cx="7467600" cy="646331"/>
          </a:xfrm>
          <a:prstGeom prst="rect">
            <a:avLst/>
          </a:prstGeom>
          <a:noFill/>
        </p:spPr>
        <p:txBody>
          <a:bodyPr wrap="square" rtlCol="0">
            <a:spAutoFit/>
          </a:bodyPr>
          <a:lstStyle/>
          <a:p>
            <a:pPr algn="ctr"/>
            <a:r>
              <a:rPr lang="sr-Cyrl-CS" sz="3600" b="1" dirty="0" smtClean="0">
                <a:solidFill>
                  <a:schemeClr val="bg1"/>
                </a:solidFill>
                <a:effectLst>
                  <a:outerShdw blurRad="38100" dist="38100" dir="2700000" algn="tl">
                    <a:srgbClr val="000000">
                      <a:alpha val="43137"/>
                    </a:srgbClr>
                  </a:outerShdw>
                </a:effectLst>
              </a:rPr>
              <a:t>ХРВАТСКО  ПИТАЊЕ </a:t>
            </a:r>
            <a:endParaRPr lang="en-US" sz="3600" dirty="0">
              <a:solidFill>
                <a:schemeClr val="bg1"/>
              </a:solidFill>
              <a:effectLst>
                <a:outerShdw blurRad="38100" dist="38100" dir="2700000" algn="tl">
                  <a:srgbClr val="000000">
                    <a:alpha val="43137"/>
                  </a:srgbClr>
                </a:outerShdw>
              </a:effectLst>
            </a:endParaRPr>
          </a:p>
        </p:txBody>
      </p:sp>
      <p:pic>
        <p:nvPicPr>
          <p:cNvPr id="19458" name="Picture 2" descr="http://upload.wikimedia.org/wikipedia/commons/thumb/8/87/Stjepan_Radi%C4%87_(2).jpg/220px-Stjepan_Radi%C4%87_(2).jpg"/>
          <p:cNvPicPr>
            <a:picLocks noChangeAspect="1" noChangeArrowheads="1"/>
          </p:cNvPicPr>
          <p:nvPr/>
        </p:nvPicPr>
        <p:blipFill>
          <a:blip r:embed="rId3" cstate="print"/>
          <a:srcRect/>
          <a:stretch>
            <a:fillRect/>
          </a:stretch>
        </p:blipFill>
        <p:spPr bwMode="auto">
          <a:xfrm>
            <a:off x="7048500" y="3733800"/>
            <a:ext cx="2095500" cy="2619376"/>
          </a:xfrm>
          <a:prstGeom prst="rect">
            <a:avLst/>
          </a:prstGeom>
          <a:noFill/>
        </p:spPr>
      </p:pic>
      <p:sp>
        <p:nvSpPr>
          <p:cNvPr id="7" name="TextBox 6"/>
          <p:cNvSpPr txBox="1"/>
          <p:nvPr/>
        </p:nvSpPr>
        <p:spPr>
          <a:xfrm>
            <a:off x="6858000" y="6324600"/>
            <a:ext cx="2057400" cy="369332"/>
          </a:xfrm>
          <a:prstGeom prst="rect">
            <a:avLst/>
          </a:prstGeom>
          <a:noFill/>
        </p:spPr>
        <p:txBody>
          <a:bodyPr wrap="square" rtlCol="0">
            <a:spAutoFit/>
          </a:bodyPr>
          <a:lstStyle/>
          <a:p>
            <a:r>
              <a:rPr lang="sr-Cyrl-CS" b="1" dirty="0" smtClean="0">
                <a:solidFill>
                  <a:schemeClr val="bg1"/>
                </a:solidFill>
              </a:rPr>
              <a:t>    Стјепан Радић</a:t>
            </a:r>
            <a:endParaRPr lang="en-US" dirty="0"/>
          </a:p>
        </p:txBody>
      </p:sp>
    </p:spTree>
  </p:cSld>
  <p:clrMapOvr>
    <a:masterClrMapping/>
  </p:clrMapOvr>
  <p:transition spd="slow">
    <p:checker dir="vert"/>
    <p:sndAc>
      <p:stSnd>
        <p:snd r:embed="rId2" name="drumroll.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28800"/>
            <a:ext cx="9144000" cy="2862322"/>
          </a:xfrm>
          <a:prstGeom prst="rect">
            <a:avLst/>
          </a:prstGeom>
          <a:noFill/>
        </p:spPr>
        <p:txBody>
          <a:bodyPr wrap="square" rtlCol="0">
            <a:spAutoFit/>
          </a:bodyPr>
          <a:lstStyle/>
          <a:p>
            <a:r>
              <a:rPr lang="ru-RU" dirty="0" smtClean="0"/>
              <a:t>Узимајући у обзир број становника, велику стајаћу </a:t>
            </a:r>
            <a:r>
              <a:rPr lang="ru-RU" dirty="0" smtClean="0">
                <a:hlinkClick r:id="rId2" tooltip="Војска"/>
              </a:rPr>
              <a:t>војску</a:t>
            </a:r>
            <a:r>
              <a:rPr lang="ru-RU" dirty="0" smtClean="0"/>
              <a:t> којом је располагала и огромно пространство на коме се простирала, Мала Антанта је сматрана „петом силом у </a:t>
            </a:r>
            <a:r>
              <a:rPr lang="ru-RU" dirty="0" smtClean="0">
                <a:hlinkClick r:id="rId3" tooltip="Европа"/>
              </a:rPr>
              <a:t>Европи</a:t>
            </a:r>
            <a:r>
              <a:rPr lang="ru-RU" dirty="0" smtClean="0"/>
              <a:t>“.</a:t>
            </a:r>
          </a:p>
          <a:p>
            <a:r>
              <a:rPr lang="ru-RU" dirty="0" smtClean="0">
                <a:hlinkClick r:id="rId4" tooltip="Трећа француска република"/>
              </a:rPr>
              <a:t>Француска</a:t>
            </a:r>
            <a:r>
              <a:rPr lang="ru-RU" dirty="0" smtClean="0"/>
              <a:t> је блиско сарађивала са овим савезом и са њеним чланицама и са њима је потписала више војних споразума.</a:t>
            </a:r>
          </a:p>
          <a:p>
            <a:r>
              <a:rPr lang="ru-RU" dirty="0" smtClean="0"/>
              <a:t>У </a:t>
            </a:r>
            <a:r>
              <a:rPr lang="ru-RU" dirty="0" smtClean="0">
                <a:hlinkClick r:id="rId5" tooltip="Новембар"/>
              </a:rPr>
              <a:t>новембр</a:t>
            </a:r>
            <a:r>
              <a:rPr lang="ru-RU" dirty="0" smtClean="0"/>
              <a:t>у </a:t>
            </a:r>
            <a:r>
              <a:rPr lang="ru-RU" dirty="0" smtClean="0">
                <a:hlinkClick r:id="rId6" tooltip="1932"/>
              </a:rPr>
              <a:t>1932</a:t>
            </a:r>
            <a:r>
              <a:rPr lang="ru-RU" dirty="0" smtClean="0"/>
              <a:t>. </a:t>
            </a:r>
            <a:r>
              <a:rPr lang="ru-RU" dirty="0" smtClean="0">
                <a:hlinkClick r:id="rId7" tooltip="Александар I Карађорђевић"/>
              </a:rPr>
              <a:t>краљ Александар</a:t>
            </a:r>
            <a:r>
              <a:rPr lang="ru-RU" dirty="0" smtClean="0"/>
              <a:t> је иницирао ванредни састанак   чланица Мале Антанте, који је одржан </a:t>
            </a:r>
            <a:r>
              <a:rPr lang="ru-RU" dirty="0" smtClean="0">
                <a:hlinkClick r:id="rId8" tooltip="18. децембар"/>
              </a:rPr>
              <a:t>18</a:t>
            </a:r>
            <a:r>
              <a:rPr lang="ru-RU" dirty="0" smtClean="0"/>
              <a:t>.и</a:t>
            </a:r>
            <a:r>
              <a:rPr lang="ru-RU" dirty="0" smtClean="0">
                <a:hlinkClick r:id="rId9" tooltip="19. децембар"/>
              </a:rPr>
              <a:t>19. </a:t>
            </a:r>
            <a:r>
              <a:rPr lang="ru-RU" dirty="0" smtClean="0"/>
              <a:t>децембра у </a:t>
            </a:r>
            <a:r>
              <a:rPr lang="ru-RU" dirty="0" smtClean="0">
                <a:hlinkClick r:id="rId10" tooltip="Београд"/>
              </a:rPr>
              <a:t>Београду</a:t>
            </a:r>
            <a:r>
              <a:rPr lang="ru-RU" dirty="0" smtClean="0"/>
              <a:t>. Најважнија одлука донета на том састанку била је да ће убудуће Мала Антанта наступати као јединствена политичка заједница. Одлука да се самостално политички делује образложена је чињеницом „</a:t>
            </a:r>
            <a:r>
              <a:rPr lang="ru-RU" b="1" dirty="0" smtClean="0">
                <a:effectLst>
                  <a:outerShdw blurRad="38100" dist="38100" dir="2700000" algn="tl">
                    <a:srgbClr val="000000">
                      <a:alpha val="43137"/>
                    </a:srgbClr>
                  </a:outerShdw>
                </a:effectLst>
              </a:rPr>
              <a:t>да су се три државе умориле од тога да буду играчке у рукама великих суседа“.</a:t>
            </a:r>
          </a:p>
          <a:p>
            <a:endParaRPr lang="en-US" dirty="0"/>
          </a:p>
        </p:txBody>
      </p:sp>
      <p:pic>
        <p:nvPicPr>
          <p:cNvPr id="30722" name="Picture 2" descr="https://upload.wikimedia.org/wikipedia/commons/6/61/Bundesarchiv_Bild_183-2010-0420-500%2C_Belgrad%2C_Benesch%2C_Titulescu%2C_Jevtitsch.jpg"/>
          <p:cNvPicPr>
            <a:picLocks noChangeAspect="1" noChangeArrowheads="1"/>
          </p:cNvPicPr>
          <p:nvPr/>
        </p:nvPicPr>
        <p:blipFill>
          <a:blip r:embed="rId11" cstate="print"/>
          <a:srcRect/>
          <a:stretch>
            <a:fillRect/>
          </a:stretch>
        </p:blipFill>
        <p:spPr bwMode="auto">
          <a:xfrm>
            <a:off x="0" y="4343400"/>
            <a:ext cx="4038600" cy="2514600"/>
          </a:xfrm>
          <a:prstGeom prst="rect">
            <a:avLst/>
          </a:prstGeom>
          <a:noFill/>
        </p:spPr>
      </p:pic>
      <p:sp>
        <p:nvSpPr>
          <p:cNvPr id="4" name="TextBox 3"/>
          <p:cNvSpPr txBox="1"/>
          <p:nvPr/>
        </p:nvSpPr>
        <p:spPr>
          <a:xfrm>
            <a:off x="4038600" y="5029200"/>
            <a:ext cx="5105400" cy="1200329"/>
          </a:xfrm>
          <a:prstGeom prst="rect">
            <a:avLst/>
          </a:prstGeom>
          <a:solidFill>
            <a:schemeClr val="accent2"/>
          </a:solidFill>
        </p:spPr>
        <p:txBody>
          <a:bodyPr wrap="square" rtlCol="0">
            <a:spAutoFit/>
          </a:bodyPr>
          <a:lstStyle/>
          <a:p>
            <a:r>
              <a:rPr lang="ru-RU" dirty="0" smtClean="0"/>
              <a:t>Конференција министара спољних послова Мале антенте у Београду 1932. Слева на десно: </a:t>
            </a:r>
            <a:r>
              <a:rPr lang="ru-RU" dirty="0" smtClean="0">
                <a:hlinkClick r:id="rId12" tooltip="Едвард Бенеш"/>
              </a:rPr>
              <a:t>Едвард Бенеш</a:t>
            </a:r>
            <a:r>
              <a:rPr lang="ru-RU" dirty="0" smtClean="0"/>
              <a:t> (лево, Чехословачка), </a:t>
            </a:r>
            <a:r>
              <a:rPr lang="ru-RU" dirty="0" smtClean="0">
                <a:hlinkClick r:id="rId13" tooltip="Никола Титулеску (страница не постоји)"/>
              </a:rPr>
              <a:t>Титулеску</a:t>
            </a:r>
            <a:r>
              <a:rPr lang="ru-RU" dirty="0" smtClean="0"/>
              <a:t> (средина, Румунија) и </a:t>
            </a:r>
            <a:r>
              <a:rPr lang="ru-RU" dirty="0" smtClean="0">
                <a:hlinkClick r:id="rId14" tooltip="Богољуб Јевтић"/>
              </a:rPr>
              <a:t>Богољуб Јевтић</a:t>
            </a:r>
            <a:r>
              <a:rPr lang="ru-RU" dirty="0" smtClean="0"/>
              <a:t> (десно).</a:t>
            </a:r>
            <a:endParaRPr lang="en-US" dirty="0"/>
          </a:p>
        </p:txBody>
      </p:sp>
      <p:sp>
        <p:nvSpPr>
          <p:cNvPr id="5" name="TextBox 4"/>
          <p:cNvSpPr txBox="1"/>
          <p:nvPr/>
        </p:nvSpPr>
        <p:spPr>
          <a:xfrm>
            <a:off x="304800" y="0"/>
            <a:ext cx="5257800" cy="369332"/>
          </a:xfrm>
          <a:prstGeom prst="rect">
            <a:avLst/>
          </a:prstGeom>
          <a:solidFill>
            <a:srgbClr val="0070C0"/>
          </a:solidFill>
        </p:spPr>
        <p:txBody>
          <a:bodyPr wrap="square" rtlCol="0">
            <a:spAutoFit/>
          </a:bodyPr>
          <a:lstStyle/>
          <a:p>
            <a:r>
              <a:rPr lang="ru-RU" b="1" dirty="0" smtClean="0">
                <a:solidFill>
                  <a:srgbClr val="FFFF00"/>
                </a:solidFill>
                <a:effectLst>
                  <a:outerShdw blurRad="38100" dist="38100" dir="2700000" algn="tl">
                    <a:srgbClr val="000000">
                      <a:alpha val="43137"/>
                    </a:srgbClr>
                  </a:outerShdw>
                </a:effectLst>
              </a:rPr>
              <a:t>Спољна политика краља Александра- Мала Антанта</a:t>
            </a:r>
          </a:p>
        </p:txBody>
      </p:sp>
      <p:sp>
        <p:nvSpPr>
          <p:cNvPr id="6" name="TextBox 5"/>
          <p:cNvSpPr txBox="1"/>
          <p:nvPr/>
        </p:nvSpPr>
        <p:spPr>
          <a:xfrm>
            <a:off x="0" y="381000"/>
            <a:ext cx="9144000" cy="1231106"/>
          </a:xfrm>
          <a:prstGeom prst="rect">
            <a:avLst/>
          </a:prstGeom>
          <a:solidFill>
            <a:srgbClr val="00B0F0"/>
          </a:solidFill>
        </p:spPr>
        <p:txBody>
          <a:bodyPr wrap="square" rtlCol="0">
            <a:spAutoFit/>
          </a:bodyPr>
          <a:lstStyle/>
          <a:p>
            <a:r>
              <a:rPr lang="ru-RU" b="1" dirty="0" smtClean="0">
                <a:solidFill>
                  <a:srgbClr val="FFFF00"/>
                </a:solidFill>
                <a:effectLst>
                  <a:outerShdw blurRad="38100" dist="38100" dir="2700000" algn="tl">
                    <a:srgbClr val="000000">
                      <a:alpha val="43137"/>
                    </a:srgbClr>
                  </a:outerShdw>
                </a:effectLst>
              </a:rPr>
              <a:t>Мала Антанта је био  војно-политички савез који су чинили Југославија</a:t>
            </a:r>
            <a:r>
              <a:rPr lang="en-US" b="1" dirty="0" smtClean="0">
                <a:solidFill>
                  <a:srgbClr val="FFFF00"/>
                </a:solidFill>
                <a:effectLst>
                  <a:outerShdw blurRad="38100" dist="38100" dir="2700000" algn="tl">
                    <a:srgbClr val="000000">
                      <a:alpha val="43137"/>
                    </a:srgbClr>
                  </a:outerShdw>
                </a:effectLst>
              </a:rPr>
              <a:t> ,</a:t>
            </a:r>
            <a:r>
              <a:rPr lang="ru-RU" b="1" dirty="0" smtClean="0">
                <a:solidFill>
                  <a:srgbClr val="FFFF00"/>
                </a:solidFill>
                <a:effectLst>
                  <a:outerShdw blurRad="38100" dist="38100" dir="2700000" algn="tl">
                    <a:srgbClr val="000000">
                      <a:alpha val="43137"/>
                    </a:srgbClr>
                  </a:outerShdw>
                </a:effectLst>
              </a:rPr>
              <a:t>Румунија </a:t>
            </a:r>
            <a:r>
              <a:rPr lang="en-US" b="1" dirty="0" smtClean="0">
                <a:solidFill>
                  <a:srgbClr val="FFFF00"/>
                </a:solidFill>
                <a:effectLst>
                  <a:outerShdw blurRad="38100" dist="38100" dir="2700000" algn="tl">
                    <a:srgbClr val="000000">
                      <a:alpha val="43137"/>
                    </a:srgbClr>
                  </a:outerShdw>
                </a:effectLst>
              </a:rPr>
              <a:t> </a:t>
            </a:r>
            <a:r>
              <a:rPr lang="ru-RU" b="1" dirty="0" smtClean="0">
                <a:solidFill>
                  <a:srgbClr val="FFFF00"/>
                </a:solidFill>
                <a:effectLst>
                  <a:outerShdw blurRad="38100" dist="38100" dir="2700000" algn="tl">
                    <a:srgbClr val="000000">
                      <a:alpha val="43137"/>
                    </a:srgbClr>
                  </a:outerShdw>
                </a:effectLst>
              </a:rPr>
              <a:t>и  Чехословачка  који је постојао од  </a:t>
            </a:r>
            <a:r>
              <a:rPr lang="ru-RU" b="1" dirty="0" smtClean="0">
                <a:solidFill>
                  <a:srgbClr val="FFFF00"/>
                </a:solidFill>
                <a:effectLst>
                  <a:outerShdw blurRad="38100" dist="38100" dir="2700000" algn="tl">
                    <a:srgbClr val="000000">
                      <a:alpha val="43137"/>
                    </a:srgbClr>
                  </a:outerShdw>
                </a:effectLst>
                <a:hlinkClick r:id="rId15" tooltip="1920"/>
              </a:rPr>
              <a:t>1920</a:t>
            </a:r>
            <a:r>
              <a:rPr lang="ru-RU" b="1" dirty="0" smtClean="0">
                <a:solidFill>
                  <a:srgbClr val="FFFF00"/>
                </a:solidFill>
                <a:effectLst>
                  <a:outerShdw blurRad="38100" dist="38100" dir="2700000" algn="tl">
                    <a:srgbClr val="000000">
                      <a:alpha val="43137"/>
                    </a:srgbClr>
                  </a:outerShdw>
                </a:effectLst>
              </a:rPr>
              <a:t>.  до </a:t>
            </a:r>
            <a:r>
              <a:rPr lang="ru-RU" b="1" dirty="0" smtClean="0">
                <a:solidFill>
                  <a:srgbClr val="FFFF00"/>
                </a:solidFill>
                <a:effectLst>
                  <a:outerShdw blurRad="38100" dist="38100" dir="2700000" algn="tl">
                    <a:srgbClr val="000000">
                      <a:alpha val="43137"/>
                    </a:srgbClr>
                  </a:outerShdw>
                </a:effectLst>
                <a:hlinkClick r:id="rId16" tooltip="1938"/>
              </a:rPr>
              <a:t>1938</a:t>
            </a:r>
            <a:r>
              <a:rPr lang="ru-RU" b="1" dirty="0" smtClean="0">
                <a:solidFill>
                  <a:srgbClr val="FFFF00"/>
                </a:solidFill>
                <a:effectLst>
                  <a:outerShdw blurRad="38100" dist="38100" dir="2700000" algn="tl">
                    <a:srgbClr val="000000">
                      <a:alpha val="43137"/>
                    </a:srgbClr>
                  </a:outerShdw>
                </a:effectLst>
              </a:rPr>
              <a:t>. </a:t>
            </a:r>
          </a:p>
          <a:p>
            <a:r>
              <a:rPr lang="sr-Cyrl-RS" sz="2000" b="1" dirty="0" smtClean="0">
                <a:solidFill>
                  <a:srgbClr val="FFFF00"/>
                </a:solidFill>
              </a:rPr>
              <a:t>Циљ Мале Антанте-спречавање обнове </a:t>
            </a:r>
            <a:r>
              <a:rPr lang="sr-Cyrl-RS" b="1" dirty="0" smtClean="0">
                <a:solidFill>
                  <a:srgbClr val="FFFF00"/>
                </a:solidFill>
              </a:rPr>
              <a:t>Хабзбуршке монархије и брана бољшевизму.</a:t>
            </a:r>
            <a:endParaRPr lang="en-US" b="1" dirty="0" smtClean="0">
              <a:solidFill>
                <a:srgbClr val="FFFF00"/>
              </a:solidFill>
            </a:endParaRPr>
          </a:p>
          <a:p>
            <a:endParaRPr lang="ru-RU"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random-120224114437-phpapp01/95/j-4-728.jpg?cb=1330105602"/>
          <p:cNvPicPr>
            <a:picLocks noChangeAspect="1" noChangeArrowheads="1"/>
          </p:cNvPicPr>
          <p:nvPr/>
        </p:nvPicPr>
        <p:blipFill>
          <a:blip r:embed="rId3" cstate="print"/>
          <a:srcRect/>
          <a:stretch>
            <a:fillRect/>
          </a:stretch>
        </p:blipFill>
        <p:spPr bwMode="auto">
          <a:xfrm>
            <a:off x="0" y="0"/>
            <a:ext cx="8991600" cy="6858000"/>
          </a:xfrm>
          <a:prstGeom prst="rect">
            <a:avLst/>
          </a:prstGeom>
          <a:noFill/>
        </p:spPr>
      </p:pic>
      <p:sp>
        <p:nvSpPr>
          <p:cNvPr id="3" name="TextBox 2"/>
          <p:cNvSpPr txBox="1"/>
          <p:nvPr/>
        </p:nvSpPr>
        <p:spPr>
          <a:xfrm>
            <a:off x="3733800" y="533400"/>
            <a:ext cx="4343400" cy="400110"/>
          </a:xfrm>
          <a:prstGeom prst="rect">
            <a:avLst/>
          </a:prstGeom>
          <a:noFill/>
        </p:spPr>
        <p:txBody>
          <a:bodyPr wrap="square" rtlCol="0">
            <a:spAutoFit/>
          </a:bodyPr>
          <a:lstStyle/>
          <a:p>
            <a:r>
              <a:rPr lang="sr-Cyrl-RS" sz="2000" b="1" dirty="0" smtClean="0">
                <a:solidFill>
                  <a:srgbClr val="FFFF00"/>
                </a:solidFill>
                <a:effectLst>
                  <a:outerShdw blurRad="38100" dist="38100" dir="2700000" algn="tl">
                    <a:srgbClr val="000000">
                      <a:alpha val="43137"/>
                    </a:srgbClr>
                  </a:outerShdw>
                </a:effectLst>
              </a:rPr>
              <a:t>Атентат у скупштини 1928.</a:t>
            </a:r>
            <a:endParaRPr lang="en-US" sz="20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6781800" y="1447800"/>
            <a:ext cx="1143000" cy="369332"/>
          </a:xfrm>
          <a:prstGeom prst="rect">
            <a:avLst/>
          </a:prstGeom>
          <a:noFill/>
        </p:spPr>
        <p:txBody>
          <a:bodyPr wrap="square" rtlCol="0">
            <a:spAutoFit/>
          </a:bodyPr>
          <a:lstStyle/>
          <a:p>
            <a:endParaRPr lang="en-GB" dirty="0"/>
          </a:p>
        </p:txBody>
      </p:sp>
      <p:sp>
        <p:nvSpPr>
          <p:cNvPr id="6" name="TextBox 5"/>
          <p:cNvSpPr txBox="1"/>
          <p:nvPr/>
        </p:nvSpPr>
        <p:spPr>
          <a:xfrm>
            <a:off x="3810000" y="2438400"/>
            <a:ext cx="184731" cy="369332"/>
          </a:xfrm>
          <a:prstGeom prst="rect">
            <a:avLst/>
          </a:prstGeom>
          <a:noFill/>
        </p:spPr>
        <p:txBody>
          <a:bodyPr wrap="none" rtlCol="0">
            <a:spAutoFit/>
          </a:bodyPr>
          <a:lstStyle/>
          <a:p>
            <a:endParaRPr lang="en-GB" dirty="0"/>
          </a:p>
        </p:txBody>
      </p:sp>
      <p:sp>
        <p:nvSpPr>
          <p:cNvPr id="8" name="TextBox 7"/>
          <p:cNvSpPr txBox="1"/>
          <p:nvPr/>
        </p:nvSpPr>
        <p:spPr>
          <a:xfrm>
            <a:off x="3810000" y="2133600"/>
            <a:ext cx="4495800" cy="400110"/>
          </a:xfrm>
          <a:prstGeom prst="rect">
            <a:avLst/>
          </a:prstGeom>
          <a:noFill/>
        </p:spPr>
        <p:txBody>
          <a:bodyPr wrap="square" rtlCol="0">
            <a:spAutoFit/>
          </a:bodyPr>
          <a:lstStyle/>
          <a:p>
            <a:r>
              <a:rPr lang="sr-Cyrl-CS" sz="2000" b="1" dirty="0" smtClean="0">
                <a:solidFill>
                  <a:srgbClr val="FFFF00"/>
                </a:solidFill>
                <a:effectLst>
                  <a:outerShdw blurRad="38100" dist="38100" dir="2700000" algn="tl">
                    <a:srgbClr val="000000">
                      <a:alpha val="43137"/>
                    </a:srgbClr>
                  </a:outerShdw>
                </a:effectLst>
              </a:rPr>
              <a:t>И</a:t>
            </a:r>
            <a:r>
              <a:rPr lang="sr-Cyrl-RS" sz="2000" b="1" dirty="0" smtClean="0">
                <a:solidFill>
                  <a:srgbClr val="FFFF00"/>
                </a:solidFill>
                <a:effectLst>
                  <a:outerShdw blurRad="38100" dist="38100" dir="2700000" algn="tl">
                    <a:srgbClr val="000000">
                      <a:alpha val="43137"/>
                    </a:srgbClr>
                  </a:outerShdw>
                </a:effectLst>
              </a:rPr>
              <a:t>сход –краљева диктатура. </a:t>
            </a:r>
            <a:endParaRPr lang="en-US" sz="2000" b="1" dirty="0">
              <a:solidFill>
                <a:srgbClr val="FFFF00"/>
              </a:solidFill>
              <a:effectLst>
                <a:outerShdw blurRad="38100" dist="38100" dir="2700000" algn="tl">
                  <a:srgbClr val="000000">
                    <a:alpha val="43137"/>
                  </a:srgbClr>
                </a:outerShdw>
              </a:effectLst>
            </a:endParaRPr>
          </a:p>
        </p:txBody>
      </p:sp>
    </p:spTree>
  </p:cSld>
  <p:clrMapOvr>
    <a:masterClrMapping/>
  </p:clrMapOvr>
  <p:transition spd="slow">
    <p:wheel spokes="8"/>
    <p:sndAc>
      <p:stSnd>
        <p:snd r:embed="rId2" name="explod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0" y="214313"/>
            <a:ext cx="8686800" cy="1214437"/>
          </a:xfrm>
        </p:spPr>
        <p:txBody>
          <a:bodyPr>
            <a:normAutofit/>
          </a:bodyPr>
          <a:lstStyle/>
          <a:p>
            <a:pPr algn="ctr" eaLnBrk="1" hangingPunct="1">
              <a:defRPr/>
            </a:pPr>
            <a:r>
              <a:rPr lang="sr-Cyrl-CS" dirty="0" smtClean="0"/>
              <a:t>      </a:t>
            </a:r>
            <a:r>
              <a:rPr lang="sr-Cyrl-CS" dirty="0" smtClean="0">
                <a:solidFill>
                  <a:schemeClr val="tx1"/>
                </a:solidFill>
                <a:latin typeface="Arial Black" pitchFamily="34" charset="0"/>
              </a:rPr>
              <a:t>Краљевина </a:t>
            </a:r>
            <a:r>
              <a:rPr lang="sr-Latn-RS" dirty="0" smtClean="0">
                <a:solidFill>
                  <a:schemeClr val="tx1"/>
                </a:solidFill>
                <a:latin typeface="Arial Black" pitchFamily="34" charset="0"/>
              </a:rPr>
              <a:t>J</a:t>
            </a:r>
            <a:r>
              <a:rPr lang="sr-Cyrl-RS" dirty="0" smtClean="0">
                <a:solidFill>
                  <a:schemeClr val="tx1"/>
                </a:solidFill>
                <a:latin typeface="Arial Black" pitchFamily="34" charset="0"/>
              </a:rPr>
              <a:t>угославија</a:t>
            </a:r>
            <a:r>
              <a:rPr lang="sr-Cyrl-CS" dirty="0" smtClean="0">
                <a:solidFill>
                  <a:schemeClr val="tx1"/>
                </a:solidFill>
                <a:latin typeface="Arial Black" pitchFamily="34" charset="0"/>
              </a:rPr>
              <a:t> 192</a:t>
            </a:r>
            <a:r>
              <a:rPr lang="sr-Latn-RS" dirty="0" smtClean="0">
                <a:solidFill>
                  <a:schemeClr val="tx1"/>
                </a:solidFill>
                <a:latin typeface="Arial Black" pitchFamily="34" charset="0"/>
              </a:rPr>
              <a:t>9-19</a:t>
            </a:r>
            <a:r>
              <a:rPr lang="sr-Cyrl-RS" dirty="0" smtClean="0">
                <a:solidFill>
                  <a:schemeClr val="tx1"/>
                </a:solidFill>
                <a:latin typeface="Arial Black" pitchFamily="34" charset="0"/>
              </a:rPr>
              <a:t>35</a:t>
            </a:r>
            <a:r>
              <a:rPr lang="sr-Cyrl-CS" dirty="0" smtClean="0">
                <a:solidFill>
                  <a:schemeClr val="tx1"/>
                </a:solidFill>
                <a:latin typeface="Arial Black" pitchFamily="34" charset="0"/>
              </a:rPr>
              <a:t>.</a:t>
            </a:r>
            <a:endParaRPr lang="en-US" dirty="0" smtClean="0">
              <a:solidFill>
                <a:schemeClr val="tx1"/>
              </a:solidFill>
              <a:latin typeface="Arial Black" pitchFamily="34" charset="0"/>
            </a:endParaRPr>
          </a:p>
        </p:txBody>
      </p:sp>
      <p:sp>
        <p:nvSpPr>
          <p:cNvPr id="182275" name="Rectangle 3"/>
          <p:cNvSpPr>
            <a:spLocks noGrp="1" noChangeArrowheads="1"/>
          </p:cNvSpPr>
          <p:nvPr>
            <p:ph type="subTitle" idx="1"/>
          </p:nvPr>
        </p:nvSpPr>
        <p:spPr>
          <a:xfrm>
            <a:off x="1000125" y="1371600"/>
            <a:ext cx="4791075" cy="1258888"/>
          </a:xfrm>
        </p:spPr>
        <p:txBody>
          <a:bodyPr>
            <a:normAutofit/>
          </a:bodyPr>
          <a:lstStyle/>
          <a:p>
            <a:pPr eaLnBrk="1" hangingPunct="1">
              <a:buFont typeface="Wingdings" pitchFamily="2" charset="2"/>
              <a:buNone/>
            </a:pPr>
            <a:endParaRPr lang="sr-Cyrl-CS" sz="1400" i="1" dirty="0" smtClean="0">
              <a:solidFill>
                <a:schemeClr val="tx1"/>
              </a:solidFill>
              <a:latin typeface="Arial Black" pitchFamily="34" charset="0"/>
            </a:endParaRPr>
          </a:p>
          <a:p>
            <a:pPr eaLnBrk="1" hangingPunct="1">
              <a:buFont typeface="Wingdings" pitchFamily="2" charset="2"/>
              <a:buNone/>
            </a:pPr>
            <a:endParaRPr lang="en-US" sz="1400" i="1" dirty="0" smtClean="0">
              <a:solidFill>
                <a:srgbClr val="99FF99"/>
              </a:solidFill>
              <a:latin typeface="Arial Black" pitchFamily="34" charset="0"/>
            </a:endParaRPr>
          </a:p>
          <a:p>
            <a:pPr eaLnBrk="1" hangingPunct="1">
              <a:buFont typeface="Wingdings" pitchFamily="2" charset="2"/>
              <a:buNone/>
            </a:pPr>
            <a:endParaRPr lang="en-US" sz="1800" b="1" i="1" dirty="0" smtClean="0">
              <a:solidFill>
                <a:srgbClr val="FFFF00"/>
              </a:solidFill>
              <a:latin typeface="Arial Black" pitchFamily="34" charset="0"/>
            </a:endParaRPr>
          </a:p>
        </p:txBody>
      </p:sp>
      <p:pic>
        <p:nvPicPr>
          <p:cNvPr id="3077" name="Picture 4" descr="Kingdom_of_Yugoslavia_CoA_%28big%29"/>
          <p:cNvPicPr>
            <a:picLocks noChangeAspect="1" noChangeArrowheads="1"/>
          </p:cNvPicPr>
          <p:nvPr/>
        </p:nvPicPr>
        <p:blipFill>
          <a:blip r:embed="rId5" cstate="print"/>
          <a:srcRect/>
          <a:stretch>
            <a:fillRect/>
          </a:stretch>
        </p:blipFill>
        <p:spPr bwMode="auto">
          <a:xfrm>
            <a:off x="5410199" y="3286125"/>
            <a:ext cx="2987675" cy="3143250"/>
          </a:xfrm>
          <a:prstGeom prst="rect">
            <a:avLst/>
          </a:prstGeom>
          <a:noFill/>
          <a:ln w="9525">
            <a:noFill/>
            <a:miter lim="800000"/>
            <a:headEnd/>
            <a:tailEnd/>
          </a:ln>
        </p:spPr>
      </p:pic>
      <p:pic>
        <p:nvPicPr>
          <p:cNvPr id="3078" name="Picture 7" descr="http://upload.wikimedia.org/wikipedia/sr/3/31/Veliki_i_kraljevski_grb.PNG"/>
          <p:cNvPicPr>
            <a:picLocks noChangeAspect="1" noChangeArrowheads="1"/>
          </p:cNvPicPr>
          <p:nvPr/>
        </p:nvPicPr>
        <p:blipFill>
          <a:blip r:embed="rId6" cstate="print"/>
          <a:srcRect/>
          <a:stretch>
            <a:fillRect/>
          </a:stretch>
        </p:blipFill>
        <p:spPr bwMode="auto">
          <a:xfrm>
            <a:off x="2286000" y="1447800"/>
            <a:ext cx="3886200" cy="2195513"/>
          </a:xfrm>
          <a:prstGeom prst="rect">
            <a:avLst/>
          </a:prstGeom>
          <a:noFill/>
          <a:ln w="9525">
            <a:noFill/>
            <a:miter lim="800000"/>
            <a:headEnd/>
            <a:tailEnd/>
          </a:ln>
        </p:spPr>
      </p:pic>
      <p:sp>
        <p:nvSpPr>
          <p:cNvPr id="7" name="TextBox 6"/>
          <p:cNvSpPr txBox="1"/>
          <p:nvPr/>
        </p:nvSpPr>
        <p:spPr>
          <a:xfrm>
            <a:off x="1524000" y="3657600"/>
            <a:ext cx="4724400" cy="646331"/>
          </a:xfrm>
          <a:prstGeom prst="rect">
            <a:avLst/>
          </a:prstGeom>
          <a:noFill/>
        </p:spPr>
        <p:txBody>
          <a:bodyPr wrap="square" rtlCol="0">
            <a:spAutoFit/>
          </a:bodyPr>
          <a:lstStyle/>
          <a:p>
            <a:r>
              <a:rPr lang="sr-Cyrl-CS" b="1" i="1" dirty="0" smtClean="0">
                <a:latin typeface="Arial Black" pitchFamily="34" charset="0"/>
              </a:rPr>
              <a:t>Застава</a:t>
            </a:r>
            <a:r>
              <a:rPr lang="en-US" b="1" i="1" dirty="0" smtClean="0">
                <a:latin typeface="Arial Black" pitchFamily="34" charset="0"/>
              </a:rPr>
              <a:t> </a:t>
            </a:r>
            <a:r>
              <a:rPr lang="sr-Cyrl-CS" b="1" i="1" dirty="0" smtClean="0">
                <a:latin typeface="Arial Black" pitchFamily="34" charset="0"/>
              </a:rPr>
              <a:t>и грб</a:t>
            </a:r>
          </a:p>
          <a:p>
            <a:endParaRPr lang="en-US" dirty="0"/>
          </a:p>
        </p:txBody>
      </p:sp>
      <p:pic>
        <p:nvPicPr>
          <p:cNvPr id="8" name="Content Placeholder 6" descr="200px-Naval_Ensign_of_the_Kingdom_of_Yugoslavia.svg.png"/>
          <p:cNvPicPr>
            <a:picLocks noChangeAspect="1"/>
          </p:cNvPicPr>
          <p:nvPr/>
        </p:nvPicPr>
        <p:blipFill>
          <a:blip r:embed="rId7" cstate="print"/>
          <a:stretch>
            <a:fillRect/>
          </a:stretch>
        </p:blipFill>
        <p:spPr>
          <a:xfrm>
            <a:off x="914400" y="4038600"/>
            <a:ext cx="3505200" cy="2330958"/>
          </a:xfrm>
          <a:prstGeom prst="rect">
            <a:avLst/>
          </a:prstGeom>
        </p:spPr>
      </p:pic>
    </p:spTree>
    <p:custDataLst>
      <p:tags r:id="rId1"/>
    </p:custDataLst>
  </p:cSld>
  <p:clrMapOvr>
    <a:masterClrMapping/>
  </p:clrMapOvr>
  <p:transition>
    <p:comb dir="vert"/>
    <p:sndAc>
      <p:stSnd>
        <p:snd r:embed="rId4"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2274">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age.slidesharecdn.com/random-120224114437-phpapp01/95/j-5-728.jpg?cb=1330105602"/>
          <p:cNvPicPr>
            <a:picLocks noChangeAspect="1" noChangeArrowheads="1"/>
          </p:cNvPicPr>
          <p:nvPr/>
        </p:nvPicPr>
        <p:blipFill>
          <a:blip r:embed="rId3" cstate="print"/>
          <a:srcRect/>
          <a:stretch>
            <a:fillRect/>
          </a:stretch>
        </p:blipFill>
        <p:spPr bwMode="auto">
          <a:xfrm>
            <a:off x="0" y="0"/>
            <a:ext cx="9144000" cy="6096000"/>
          </a:xfrm>
          <a:prstGeom prst="rect">
            <a:avLst/>
          </a:prstGeom>
          <a:noFill/>
        </p:spPr>
      </p:pic>
      <p:sp>
        <p:nvSpPr>
          <p:cNvPr id="3" name="TextBox 2"/>
          <p:cNvSpPr txBox="1"/>
          <p:nvPr/>
        </p:nvSpPr>
        <p:spPr>
          <a:xfrm>
            <a:off x="381000" y="5181600"/>
            <a:ext cx="8458200" cy="400110"/>
          </a:xfrm>
          <a:prstGeom prst="rect">
            <a:avLst/>
          </a:prstGeom>
          <a:noFill/>
        </p:spPr>
        <p:txBody>
          <a:bodyPr wrap="square" rtlCol="0">
            <a:spAutoFit/>
          </a:bodyPr>
          <a:lstStyle/>
          <a:p>
            <a:r>
              <a:rPr lang="sr-Cyrl-RS" sz="2000" b="1" dirty="0" smtClean="0"/>
              <a:t>Атентатор: Бугарин Владо Георгијев Черноземски</a:t>
            </a:r>
            <a:endParaRPr lang="en-US" sz="2000" b="1" dirty="0"/>
          </a:p>
        </p:txBody>
      </p:sp>
      <p:sp>
        <p:nvSpPr>
          <p:cNvPr id="8" name="TextBox 7"/>
          <p:cNvSpPr txBox="1"/>
          <p:nvPr/>
        </p:nvSpPr>
        <p:spPr>
          <a:xfrm>
            <a:off x="3657600" y="2209800"/>
            <a:ext cx="2133600" cy="369332"/>
          </a:xfrm>
          <a:prstGeom prst="rect">
            <a:avLst/>
          </a:prstGeom>
          <a:noFill/>
        </p:spPr>
        <p:txBody>
          <a:bodyPr wrap="square" rtlCol="0">
            <a:spAutoFit/>
          </a:bodyPr>
          <a:lstStyle/>
          <a:p>
            <a:r>
              <a:rPr lang="sr-Cyrl-RS" b="1" dirty="0" smtClean="0"/>
              <a:t>-Септембарски</a:t>
            </a:r>
            <a:endParaRPr lang="en-US" b="1" dirty="0"/>
          </a:p>
        </p:txBody>
      </p:sp>
    </p:spTree>
  </p:cSld>
  <p:clrMapOvr>
    <a:masterClrMapping/>
  </p:clrMapOvr>
  <p:transition spd="slow">
    <p:wedge/>
    <p:sndAc>
      <p:stSnd>
        <p:snd r:embed="rId2" name="explode.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random-120224114437-phpapp01/95/j-7-728.jpg?cb=1330105602"/>
          <p:cNvPicPr>
            <a:picLocks noChangeAspect="1" noChangeArrowheads="1"/>
          </p:cNvPicPr>
          <p:nvPr/>
        </p:nvPicPr>
        <p:blipFill>
          <a:blip r:embed="rId2" cstate="print"/>
          <a:srcRect/>
          <a:stretch>
            <a:fillRect/>
          </a:stretch>
        </p:blipFill>
        <p:spPr bwMode="auto">
          <a:xfrm>
            <a:off x="457200" y="609600"/>
            <a:ext cx="8077200" cy="5734051"/>
          </a:xfrm>
          <a:prstGeom prst="rect">
            <a:avLst/>
          </a:prstGeom>
          <a:noFill/>
        </p:spPr>
      </p:pic>
      <p:sp>
        <p:nvSpPr>
          <p:cNvPr id="3" name="TextBox 2"/>
          <p:cNvSpPr txBox="1"/>
          <p:nvPr/>
        </p:nvSpPr>
        <p:spPr>
          <a:xfrm>
            <a:off x="0" y="0"/>
            <a:ext cx="8763000" cy="400110"/>
          </a:xfrm>
          <a:prstGeom prst="rect">
            <a:avLst/>
          </a:prstGeom>
          <a:noFill/>
        </p:spPr>
        <p:txBody>
          <a:bodyPr wrap="square" rtlCol="0">
            <a:spAutoFit/>
          </a:bodyPr>
          <a:lstStyle/>
          <a:p>
            <a:pPr algn="ctr"/>
            <a:r>
              <a:rPr lang="sr-Cyrl-RS" sz="2000" b="1" dirty="0" smtClean="0">
                <a:solidFill>
                  <a:srgbClr val="FFFF00"/>
                </a:solidFill>
                <a:effectLst>
                  <a:outerShdw blurRad="38100" dist="38100" dir="2700000" algn="tl">
                    <a:srgbClr val="000000">
                      <a:alpha val="43137"/>
                    </a:srgbClr>
                  </a:outerShdw>
                </a:effectLst>
              </a:rPr>
              <a:t>Подела на девет бановина-циљ:избрисати границе историјских покрајина</a:t>
            </a:r>
            <a:endParaRPr lang="en-US" sz="20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143000"/>
            <a:ext cx="6019800" cy="461665"/>
          </a:xfrm>
          <a:prstGeom prst="rect">
            <a:avLst/>
          </a:prstGeom>
          <a:solidFill>
            <a:schemeClr val="accent1"/>
          </a:solidFill>
        </p:spPr>
        <p:txBody>
          <a:bodyPr wrap="square" rtlCol="0">
            <a:spAutoFit/>
          </a:bodyPr>
          <a:lstStyle/>
          <a:p>
            <a:endParaRPr lang="en-US" sz="24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0" y="1524000"/>
            <a:ext cx="7315200" cy="369332"/>
          </a:xfrm>
          <a:prstGeom prst="rect">
            <a:avLst/>
          </a:prstGeom>
          <a:solidFill>
            <a:srgbClr val="00B0F0"/>
          </a:solidFill>
        </p:spPr>
        <p:txBody>
          <a:bodyPr wrap="square" rtlCol="0">
            <a:spAutoFit/>
          </a:bodyPr>
          <a:lstStyle/>
          <a:p>
            <a:endParaRPr lang="en-US" dirty="0"/>
          </a:p>
        </p:txBody>
      </p:sp>
      <p:sp>
        <p:nvSpPr>
          <p:cNvPr id="8" name="TextBox 7"/>
          <p:cNvSpPr txBox="1"/>
          <p:nvPr/>
        </p:nvSpPr>
        <p:spPr>
          <a:xfrm>
            <a:off x="0" y="2438400"/>
            <a:ext cx="9296400" cy="1200329"/>
          </a:xfrm>
          <a:prstGeom prst="rect">
            <a:avLst/>
          </a:prstGeom>
          <a:noFill/>
        </p:spPr>
        <p:txBody>
          <a:bodyPr wrap="square" rtlCol="0">
            <a:spAutoFit/>
          </a:bodyPr>
          <a:lstStyle/>
          <a:p>
            <a:pPr>
              <a:buFont typeface="Wingdings" pitchFamily="2" charset="2"/>
              <a:buChar char="§"/>
            </a:pPr>
            <a:r>
              <a:rPr lang="sr-Cyrl-RS" b="1" dirty="0" smtClean="0"/>
              <a:t>ХСС и Влатко Мачек-чак благонаклона</a:t>
            </a:r>
            <a:r>
              <a:rPr lang="sr-Cyrl-RS" dirty="0" smtClean="0"/>
              <a:t>, надајући се да ће се са краљем лакше споразумети о федерацији  него са српским странкама. Чекали да режим ослаби. Траже</a:t>
            </a:r>
          </a:p>
          <a:p>
            <a:r>
              <a:rPr lang="sr-Cyrl-RS" dirty="0" smtClean="0"/>
              <a:t>подршку у Ватикану и иностранству за решење хрватског питања или разбијање </a:t>
            </a:r>
            <a:r>
              <a:rPr lang="sr-Latn-RS" dirty="0" smtClean="0"/>
              <a:t>YU</a:t>
            </a:r>
            <a:r>
              <a:rPr lang="sr-Cyrl-RS" dirty="0" smtClean="0"/>
              <a:t>.</a:t>
            </a:r>
          </a:p>
          <a:p>
            <a:pPr>
              <a:buFont typeface="Wingdings" pitchFamily="2" charset="2"/>
              <a:buChar char="§"/>
            </a:pPr>
            <a:r>
              <a:rPr lang="sr-Cyrl-RS" dirty="0" smtClean="0"/>
              <a:t>Појава Усташког покрета</a:t>
            </a:r>
            <a:r>
              <a:rPr lang="sr-Latn-RS" dirty="0" smtClean="0"/>
              <a:t> </a:t>
            </a:r>
            <a:r>
              <a:rPr lang="sr-Cyrl-RS" dirty="0" smtClean="0"/>
              <a:t>Анте Павелића-емиграција;</a:t>
            </a:r>
          </a:p>
        </p:txBody>
      </p:sp>
      <p:sp>
        <p:nvSpPr>
          <p:cNvPr id="9" name="TextBox 8"/>
          <p:cNvSpPr txBox="1"/>
          <p:nvPr/>
        </p:nvSpPr>
        <p:spPr>
          <a:xfrm>
            <a:off x="5867400" y="3352800"/>
            <a:ext cx="1066800" cy="461665"/>
          </a:xfrm>
          <a:prstGeom prst="rect">
            <a:avLst/>
          </a:prstGeom>
          <a:solidFill>
            <a:srgbClr val="00B0F0"/>
          </a:solidFill>
        </p:spPr>
        <p:txBody>
          <a:bodyPr wrap="square" rtlCol="0">
            <a:spAutoFit/>
          </a:bodyPr>
          <a:lstStyle/>
          <a:p>
            <a:r>
              <a:rPr lang="sr-Cyrl-RS" sz="2400" b="1" i="1" dirty="0" smtClean="0">
                <a:solidFill>
                  <a:schemeClr val="bg1"/>
                </a:solidFill>
                <a:effectLst>
                  <a:outerShdw blurRad="38100" dist="38100" dir="2700000" algn="tl">
                    <a:srgbClr val="000000">
                      <a:alpha val="43137"/>
                    </a:srgbClr>
                  </a:outerShdw>
                </a:effectLst>
              </a:rPr>
              <a:t>Отпор:</a:t>
            </a:r>
            <a:endParaRPr lang="en-US" sz="2400" i="1" dirty="0" smtClean="0"/>
          </a:p>
        </p:txBody>
      </p:sp>
      <p:sp>
        <p:nvSpPr>
          <p:cNvPr id="11" name="TextBox 10"/>
          <p:cNvSpPr txBox="1"/>
          <p:nvPr/>
        </p:nvSpPr>
        <p:spPr>
          <a:xfrm>
            <a:off x="0" y="3657600"/>
            <a:ext cx="9144000" cy="646331"/>
          </a:xfrm>
          <a:prstGeom prst="rect">
            <a:avLst/>
          </a:prstGeom>
          <a:noFill/>
        </p:spPr>
        <p:txBody>
          <a:bodyPr wrap="square" rtlCol="0">
            <a:spAutoFit/>
          </a:bodyPr>
          <a:lstStyle/>
          <a:p>
            <a:r>
              <a:rPr lang="sr-Cyrl-RS" b="1" dirty="0" smtClean="0">
                <a:solidFill>
                  <a:schemeClr val="bg1"/>
                </a:solidFill>
                <a:effectLst>
                  <a:outerShdw blurRad="38100" dist="38100" dir="2700000" algn="tl">
                    <a:srgbClr val="000000">
                      <a:alpha val="43137"/>
                    </a:srgbClr>
                  </a:outerShdw>
                </a:effectLst>
              </a:rPr>
              <a:t>Најжешћи отпор КПЈ </a:t>
            </a:r>
            <a:r>
              <a:rPr lang="sr-Cyrl-RS" dirty="0" smtClean="0"/>
              <a:t>–погрешно проценила да је да је завођењем диктауре створена револуцинарна ситуација  погодна за остварење партијског програма.Хапшење.</a:t>
            </a:r>
            <a:endParaRPr lang="en-US" dirty="0"/>
          </a:p>
        </p:txBody>
      </p:sp>
      <p:sp>
        <p:nvSpPr>
          <p:cNvPr id="12" name="TextBox 11"/>
          <p:cNvSpPr txBox="1"/>
          <p:nvPr/>
        </p:nvSpPr>
        <p:spPr>
          <a:xfrm>
            <a:off x="0" y="4267200"/>
            <a:ext cx="8534400" cy="400110"/>
          </a:xfrm>
          <a:prstGeom prst="rect">
            <a:avLst/>
          </a:prstGeom>
          <a:noFill/>
        </p:spPr>
        <p:txBody>
          <a:bodyPr wrap="square" rtlCol="0">
            <a:spAutoFit/>
          </a:bodyPr>
          <a:lstStyle/>
          <a:p>
            <a:r>
              <a:rPr lang="sr-Cyrl-RS" sz="2000" b="1" dirty="0" smtClean="0">
                <a:solidFill>
                  <a:schemeClr val="bg1"/>
                </a:solidFill>
                <a:effectLst>
                  <a:outerShdw blurRad="38100" dist="38100" dir="2700000" algn="tl">
                    <a:srgbClr val="000000">
                      <a:alpha val="43137"/>
                    </a:srgbClr>
                  </a:outerShdw>
                </a:effectLst>
              </a:rPr>
              <a:t>Хапшени су и интерниранигрђански  политичари противници режима</a:t>
            </a:r>
            <a:r>
              <a:rPr lang="sr-Cyrl-RS" sz="2000" b="1" dirty="0" smtClean="0">
                <a:effectLst>
                  <a:outerShdw blurRad="38100" dist="38100" dir="2700000" algn="tl">
                    <a:srgbClr val="000000">
                      <a:alpha val="43137"/>
                    </a:srgbClr>
                  </a:outerShdw>
                </a:effectLst>
              </a:rPr>
              <a:t>:</a:t>
            </a:r>
            <a:endParaRPr lang="en-US" sz="2000" b="1" dirty="0">
              <a:effectLst>
                <a:outerShdw blurRad="38100" dist="38100" dir="2700000" algn="tl">
                  <a:srgbClr val="000000">
                    <a:alpha val="43137"/>
                  </a:srgbClr>
                </a:outerShdw>
              </a:effectLst>
            </a:endParaRPr>
          </a:p>
        </p:txBody>
      </p:sp>
      <p:pic>
        <p:nvPicPr>
          <p:cNvPr id="1026" name="Picture 2" descr="http://cro-eu.com/galerija-fotografija/albums/userpics/10001/Svetozar_Pribicevic-hrvatski_politicar_srpske_narodnosti.jpg"/>
          <p:cNvPicPr>
            <a:picLocks noChangeAspect="1" noChangeArrowheads="1"/>
          </p:cNvPicPr>
          <p:nvPr/>
        </p:nvPicPr>
        <p:blipFill>
          <a:blip r:embed="rId2" cstate="print"/>
          <a:srcRect/>
          <a:stretch>
            <a:fillRect/>
          </a:stretch>
        </p:blipFill>
        <p:spPr bwMode="auto">
          <a:xfrm>
            <a:off x="381000" y="4724400"/>
            <a:ext cx="1676400" cy="2133600"/>
          </a:xfrm>
          <a:prstGeom prst="rect">
            <a:avLst/>
          </a:prstGeom>
          <a:noFill/>
        </p:spPr>
      </p:pic>
      <p:pic>
        <p:nvPicPr>
          <p:cNvPr id="1028" name="Picture 4" descr="http://ecx.images-amazon.com/images/I/51ceZWvDK4L._SX352_BO1,204,203,200_.jpg"/>
          <p:cNvPicPr>
            <a:picLocks noChangeAspect="1" noChangeArrowheads="1"/>
          </p:cNvPicPr>
          <p:nvPr/>
        </p:nvPicPr>
        <p:blipFill>
          <a:blip r:embed="rId3" cstate="print"/>
          <a:srcRect/>
          <a:stretch>
            <a:fillRect/>
          </a:stretch>
        </p:blipFill>
        <p:spPr bwMode="auto">
          <a:xfrm>
            <a:off x="2667000" y="4800600"/>
            <a:ext cx="1905000" cy="2057400"/>
          </a:xfrm>
          <a:prstGeom prst="rect">
            <a:avLst/>
          </a:prstGeom>
          <a:noFill/>
        </p:spPr>
      </p:pic>
      <p:pic>
        <p:nvPicPr>
          <p:cNvPr id="1030" name="Picture 6" descr="http://media.nmkv.rs/2013/04/Dragoljub_Jovanovic_800x600.jpg"/>
          <p:cNvPicPr>
            <a:picLocks noChangeAspect="1" noChangeArrowheads="1"/>
          </p:cNvPicPr>
          <p:nvPr/>
        </p:nvPicPr>
        <p:blipFill>
          <a:blip r:embed="rId4" cstate="print"/>
          <a:srcRect/>
          <a:stretch>
            <a:fillRect/>
          </a:stretch>
        </p:blipFill>
        <p:spPr bwMode="auto">
          <a:xfrm>
            <a:off x="5410200" y="4648200"/>
            <a:ext cx="1981200" cy="2209800"/>
          </a:xfrm>
          <a:prstGeom prst="rect">
            <a:avLst/>
          </a:prstGeom>
          <a:noFill/>
        </p:spPr>
      </p:pic>
      <p:sp>
        <p:nvSpPr>
          <p:cNvPr id="16" name="TextBox 15"/>
          <p:cNvSpPr txBox="1"/>
          <p:nvPr/>
        </p:nvSpPr>
        <p:spPr>
          <a:xfrm>
            <a:off x="7467600" y="4724400"/>
            <a:ext cx="1676400" cy="615553"/>
          </a:xfrm>
          <a:prstGeom prst="rect">
            <a:avLst/>
          </a:prstGeom>
          <a:noFill/>
        </p:spPr>
        <p:txBody>
          <a:bodyPr wrap="square" rtlCol="0">
            <a:spAutoFit/>
          </a:bodyPr>
          <a:lstStyle/>
          <a:p>
            <a:r>
              <a:rPr lang="sr-Cyrl-RS" sz="1600" dirty="0" smtClean="0">
                <a:effectLst>
                  <a:outerShdw blurRad="38100" dist="38100" dir="2700000" algn="tl">
                    <a:srgbClr val="000000">
                      <a:alpha val="43137"/>
                    </a:srgbClr>
                  </a:outerShdw>
                </a:effectLst>
              </a:rPr>
              <a:t>Члан Савеза</a:t>
            </a:r>
          </a:p>
          <a:p>
            <a:r>
              <a:rPr lang="sr-Cyrl-RS" sz="1600" dirty="0" smtClean="0">
                <a:effectLst>
                  <a:outerShdw blurRad="38100" dist="38100" dir="2700000" algn="tl">
                    <a:srgbClr val="000000">
                      <a:alpha val="43137"/>
                    </a:srgbClr>
                  </a:outerShdw>
                </a:effectLst>
              </a:rPr>
              <a:t>земљорадник</a:t>
            </a:r>
            <a:r>
              <a:rPr lang="sr-Cyrl-RS" dirty="0" smtClean="0">
                <a:effectLst>
                  <a:outerShdw blurRad="38100" dist="38100" dir="2700000" algn="tl">
                    <a:srgbClr val="000000">
                      <a:alpha val="43137"/>
                    </a:srgbClr>
                  </a:outerShdw>
                </a:effectLst>
              </a:rPr>
              <a:t>а</a:t>
            </a:r>
            <a:endParaRPr lang="en-US" dirty="0">
              <a:effectLst>
                <a:outerShdw blurRad="38100" dist="38100" dir="2700000" algn="tl">
                  <a:srgbClr val="000000">
                    <a:alpha val="43137"/>
                  </a:srgbClr>
                </a:outerShdw>
              </a:effectLst>
            </a:endParaRPr>
          </a:p>
        </p:txBody>
      </p:sp>
      <p:sp>
        <p:nvSpPr>
          <p:cNvPr id="17" name="TextBox 16"/>
          <p:cNvSpPr txBox="1"/>
          <p:nvPr/>
        </p:nvSpPr>
        <p:spPr>
          <a:xfrm>
            <a:off x="7467600" y="5562600"/>
            <a:ext cx="1676400" cy="1077218"/>
          </a:xfrm>
          <a:prstGeom prst="rect">
            <a:avLst/>
          </a:prstGeom>
          <a:noFill/>
        </p:spPr>
        <p:txBody>
          <a:bodyPr wrap="square" rtlCol="0">
            <a:spAutoFit/>
          </a:bodyPr>
          <a:lstStyle/>
          <a:p>
            <a:r>
              <a:rPr lang="sr-Cyrl-RS" sz="1600" b="1" dirty="0" smtClean="0"/>
              <a:t>1940.основао:</a:t>
            </a:r>
          </a:p>
          <a:p>
            <a:r>
              <a:rPr lang="sr-Cyrl-RS" sz="1600" b="1" dirty="0" smtClean="0"/>
              <a:t>Народну сељачку</a:t>
            </a:r>
          </a:p>
          <a:p>
            <a:r>
              <a:rPr lang="sr-Cyrl-RS" sz="1600" b="1" dirty="0" smtClean="0"/>
              <a:t> странку</a:t>
            </a:r>
            <a:endParaRPr lang="en-US" sz="1600" b="1" dirty="0"/>
          </a:p>
        </p:txBody>
      </p:sp>
      <p:sp>
        <p:nvSpPr>
          <p:cNvPr id="14" name="TextBox 13"/>
          <p:cNvSpPr txBox="1"/>
          <p:nvPr/>
        </p:nvSpPr>
        <p:spPr>
          <a:xfrm>
            <a:off x="0" y="0"/>
            <a:ext cx="9144000" cy="984885"/>
          </a:xfrm>
          <a:prstGeom prst="rect">
            <a:avLst/>
          </a:prstGeom>
          <a:solidFill>
            <a:srgbClr val="00B050"/>
          </a:solidFill>
        </p:spPr>
        <p:txBody>
          <a:bodyPr wrap="square" rtlCol="0">
            <a:spAutoFit/>
          </a:bodyPr>
          <a:lstStyle/>
          <a:p>
            <a:endParaRPr lang="en-US" sz="2000" b="1" dirty="0" smtClean="0">
              <a:solidFill>
                <a:schemeClr val="bg1"/>
              </a:solidFill>
              <a:effectLst>
                <a:outerShdw blurRad="38100" dist="38100" dir="2700000" algn="tl">
                  <a:srgbClr val="000000">
                    <a:alpha val="43137"/>
                  </a:srgbClr>
                </a:outerShdw>
              </a:effectLst>
            </a:endParaRPr>
          </a:p>
          <a:p>
            <a:endParaRPr lang="ru-RU" sz="2000" b="1" dirty="0" smtClean="0">
              <a:solidFill>
                <a:srgbClr val="FFFF00"/>
              </a:solidFill>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
        <p:nvSpPr>
          <p:cNvPr id="15" name="TextBox 14"/>
          <p:cNvSpPr txBox="1"/>
          <p:nvPr/>
        </p:nvSpPr>
        <p:spPr>
          <a:xfrm>
            <a:off x="0" y="1"/>
            <a:ext cx="9144000" cy="2431435"/>
          </a:xfrm>
          <a:prstGeom prst="rect">
            <a:avLst/>
          </a:prstGeom>
          <a:solidFill>
            <a:srgbClr val="00B050"/>
          </a:solidFill>
        </p:spPr>
        <p:txBody>
          <a:bodyPr wrap="square" rtlCol="0">
            <a:spAutoFit/>
          </a:bodyPr>
          <a:lstStyle/>
          <a:p>
            <a:r>
              <a:rPr lang="ru-RU" sz="2000" b="1" dirty="0" smtClean="0">
                <a:solidFill>
                  <a:srgbClr val="FFFF00"/>
                </a:solidFill>
                <a:effectLst>
                  <a:outerShdw blurRad="38100" dist="38100" dir="2700000" algn="tl">
                    <a:srgbClr val="000000">
                      <a:alpha val="43137"/>
                    </a:srgbClr>
                  </a:outerShdw>
                </a:effectLst>
              </a:rPr>
              <a:t>6</a:t>
            </a:r>
            <a:r>
              <a:rPr lang="ru-RU" b="1" dirty="0" smtClean="0">
                <a:solidFill>
                  <a:srgbClr val="FFFF00"/>
                </a:solidFill>
                <a:effectLst>
                  <a:outerShdw blurRad="38100" dist="38100" dir="2700000" algn="tl">
                    <a:srgbClr val="000000">
                      <a:alpha val="43137"/>
                    </a:srgbClr>
                  </a:outerShdw>
                </a:effectLst>
              </a:rPr>
              <a:t>. јануара 1929.</a:t>
            </a:r>
            <a:r>
              <a:rPr lang="en-US" b="1" dirty="0" smtClean="0">
                <a:solidFill>
                  <a:srgbClr val="FFFF00"/>
                </a:solidFill>
                <a:effectLst>
                  <a:outerShdw blurRad="38100" dist="38100" dir="2700000" algn="tl">
                    <a:srgbClr val="000000">
                      <a:alpha val="43137"/>
                    </a:srgbClr>
                  </a:outerShdw>
                </a:effectLst>
              </a:rPr>
              <a:t> </a:t>
            </a:r>
            <a:r>
              <a:rPr lang="ru-RU" b="1" dirty="0" smtClean="0">
                <a:solidFill>
                  <a:srgbClr val="FFFF00"/>
                </a:solidFill>
                <a:effectLst>
                  <a:outerShdw blurRad="38100" dist="38100" dir="2700000" algn="tl">
                    <a:srgbClr val="000000">
                      <a:alpha val="43137"/>
                    </a:srgbClr>
                  </a:outerShdw>
                </a:effectLst>
              </a:rPr>
              <a:t>краљ Александар I Карађорђевић је распустио Народну</a:t>
            </a:r>
            <a:r>
              <a:rPr lang="en-US" b="1" dirty="0" smtClean="0">
                <a:solidFill>
                  <a:srgbClr val="FFFF00"/>
                </a:solidFill>
                <a:effectLst>
                  <a:outerShdw blurRad="38100" dist="38100" dir="2700000" algn="tl">
                    <a:srgbClr val="000000">
                      <a:alpha val="43137"/>
                    </a:srgbClr>
                  </a:outerShdw>
                </a:effectLst>
              </a:rPr>
              <a:t> </a:t>
            </a:r>
            <a:r>
              <a:rPr lang="ru-RU" b="1" dirty="0" smtClean="0">
                <a:solidFill>
                  <a:srgbClr val="FFFF00"/>
                </a:solidFill>
                <a:effectLst>
                  <a:outerShdw blurRad="38100" dist="38100" dir="2700000" algn="tl">
                    <a:srgbClr val="000000">
                      <a:alpha val="43137"/>
                    </a:srgbClr>
                  </a:outerShdw>
                </a:effectLst>
              </a:rPr>
              <a:t>скупштину укинуо </a:t>
            </a:r>
            <a:r>
              <a:rPr lang="sr-Latn-RS" b="1" dirty="0" smtClean="0">
                <a:solidFill>
                  <a:srgbClr val="FFFF00"/>
                </a:solidFill>
                <a:effectLst>
                  <a:outerShdw blurRad="38100" dist="38100" dir="2700000" algn="tl">
                    <a:srgbClr val="000000">
                      <a:alpha val="43137"/>
                    </a:srgbClr>
                  </a:outerShdw>
                </a:effectLst>
              </a:rPr>
              <a:t> </a:t>
            </a:r>
            <a:r>
              <a:rPr lang="sr-Cyrl-RS" b="1" dirty="0" smtClean="0">
                <a:solidFill>
                  <a:srgbClr val="FFFF00"/>
                </a:solidFill>
                <a:effectLst>
                  <a:outerShdw blurRad="38100" dist="38100" dir="2700000" algn="tl">
                    <a:srgbClr val="000000">
                      <a:alpha val="43137"/>
                    </a:srgbClr>
                  </a:outerShdw>
                </a:effectLst>
              </a:rPr>
              <a:t>Видовдански </a:t>
            </a:r>
            <a:r>
              <a:rPr lang="ru-RU" b="1" dirty="0" smtClean="0">
                <a:solidFill>
                  <a:srgbClr val="FFFF00"/>
                </a:solidFill>
                <a:effectLst>
                  <a:outerShdw blurRad="38100" dist="38100" dir="2700000" algn="tl">
                    <a:srgbClr val="000000">
                      <a:alpha val="43137"/>
                    </a:srgbClr>
                  </a:outerShdw>
                </a:effectLst>
              </a:rPr>
              <a:t>устав и забранио све политичке партије. Увео интегрално (обавезно) југословенство за националност,затим променио име државе у Краљевину Југославију.</a:t>
            </a:r>
            <a:r>
              <a:rPr lang="sr-Cyrl-RS" b="1" dirty="0" smtClean="0">
                <a:solidFill>
                  <a:schemeClr val="bg1"/>
                </a:solidFill>
                <a:effectLst>
                  <a:outerShdw blurRad="38100" dist="38100" dir="2700000" algn="tl">
                    <a:srgbClr val="000000">
                      <a:alpha val="43137"/>
                    </a:srgbClr>
                  </a:outerShdw>
                </a:effectLst>
              </a:rPr>
              <a:t> </a:t>
            </a:r>
            <a:r>
              <a:rPr lang="sr-Cyrl-RS" b="1" dirty="0" smtClean="0">
                <a:solidFill>
                  <a:srgbClr val="FFFF00"/>
                </a:solidFill>
                <a:effectLst>
                  <a:outerShdw blurRad="38100" dist="38100" dir="2700000" algn="tl">
                    <a:srgbClr val="000000">
                      <a:alpha val="43137"/>
                    </a:srgbClr>
                  </a:outerShdw>
                </a:effectLst>
              </a:rPr>
              <a:t>Циљ диктатуре-очување националног и територијалног јединства земље</a:t>
            </a:r>
            <a:r>
              <a:rPr lang="sr-Cyrl-RS" b="1" dirty="0" smtClean="0">
                <a:solidFill>
                  <a:srgbClr val="FFFF00"/>
                </a:solidFill>
              </a:rPr>
              <a:t>.</a:t>
            </a:r>
          </a:p>
          <a:p>
            <a:r>
              <a:rPr lang="sr-Cyrl-RS" sz="2000" b="1" dirty="0" smtClean="0">
                <a:solidFill>
                  <a:schemeClr val="bg1"/>
                </a:solidFill>
                <a:effectLst>
                  <a:outerShdw blurRad="38100" dist="38100" dir="2700000" algn="tl">
                    <a:srgbClr val="000000">
                      <a:alpha val="43137"/>
                    </a:srgbClr>
                  </a:outerShdw>
                </a:effectLst>
              </a:rPr>
              <a:t>Упориште и отпор шестојануарском режиму</a:t>
            </a:r>
            <a:r>
              <a:rPr lang="en-US" sz="2000" b="1" dirty="0" smtClean="0">
                <a:solidFill>
                  <a:schemeClr val="bg1"/>
                </a:solidFill>
                <a:effectLst>
                  <a:outerShdw blurRad="38100" dist="38100" dir="2700000" algn="tl">
                    <a:srgbClr val="000000">
                      <a:alpha val="43137"/>
                    </a:srgbClr>
                  </a:outerShdw>
                </a:effectLst>
              </a:rPr>
              <a:t>:  </a:t>
            </a:r>
            <a:r>
              <a:rPr lang="sr-Cyrl-RS" b="1" dirty="0" smtClean="0">
                <a:solidFill>
                  <a:srgbClr val="FFFF00"/>
                </a:solidFill>
                <a:effectLst>
                  <a:outerShdw blurRad="38100" dist="38100" dir="2700000" algn="tl">
                    <a:srgbClr val="000000">
                      <a:alpha val="43137"/>
                    </a:srgbClr>
                  </a:outerShdw>
                </a:effectLst>
              </a:rPr>
              <a:t>Упориште: Војска и </a:t>
            </a:r>
            <a:r>
              <a:rPr lang="ru-RU" b="1" dirty="0" smtClean="0">
                <a:solidFill>
                  <a:srgbClr val="FFFF00"/>
                </a:solidFill>
                <a:effectLst>
                  <a:outerShdw blurRad="38100" dist="38100" dir="2700000" algn="tl">
                    <a:srgbClr val="000000">
                      <a:alpha val="43137"/>
                    </a:srgbClr>
                  </a:outerShdw>
                </a:effectLst>
              </a:rPr>
              <a:t>Југословенска национална странка (ЈНС) </a:t>
            </a:r>
            <a:r>
              <a:rPr lang="en-US" sz="2000" b="1" dirty="0" smtClean="0">
                <a:solidFill>
                  <a:schemeClr val="bg1"/>
                </a:solidFill>
                <a:effectLst>
                  <a:outerShdw blurRad="38100" dist="38100" dir="2700000" algn="tl">
                    <a:srgbClr val="000000">
                      <a:alpha val="43137"/>
                    </a:srgbClr>
                  </a:outerShdw>
                </a:effectLst>
              </a:rPr>
              <a:t>.</a:t>
            </a:r>
            <a:r>
              <a:rPr lang="sr-Cyrl-RS" sz="2000" b="1" dirty="0" smtClean="0"/>
              <a:t>Слаб отпор српских политичких странака </a:t>
            </a:r>
            <a:r>
              <a:rPr lang="sr-Cyrl-RS" sz="2000" dirty="0" smtClean="0"/>
              <a:t>(избегавали сукоб са краљем у нади да ће лични режим кратко трајати)</a:t>
            </a:r>
            <a:endParaRPr lang="en-US" sz="2000"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152400"/>
            <a:ext cx="2514600" cy="461665"/>
          </a:xfrm>
          <a:prstGeom prst="rect">
            <a:avLst/>
          </a:prstGeom>
          <a:solidFill>
            <a:schemeClr val="tx1"/>
          </a:solidFill>
        </p:spPr>
        <p:txBody>
          <a:bodyPr wrap="square" rtlCol="0">
            <a:spAutoFit/>
          </a:bodyPr>
          <a:lstStyle/>
          <a:p>
            <a:pPr algn="ctr"/>
            <a:r>
              <a:rPr lang="sr-Cyrl-RS" sz="2400" b="1" dirty="0" smtClean="0">
                <a:solidFill>
                  <a:srgbClr val="FFFF00"/>
                </a:solidFill>
                <a:effectLst>
                  <a:outerShdw blurRad="38100" dist="38100" dir="2700000" algn="tl">
                    <a:srgbClr val="000000">
                      <a:alpha val="43137"/>
                    </a:srgbClr>
                  </a:outerShdw>
                </a:effectLst>
              </a:rPr>
              <a:t>Усташе </a:t>
            </a:r>
            <a:endParaRPr lang="en-US" sz="2400" b="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152400" y="533400"/>
            <a:ext cx="8991600" cy="923330"/>
          </a:xfrm>
          <a:prstGeom prst="rect">
            <a:avLst/>
          </a:prstGeom>
          <a:solidFill>
            <a:schemeClr val="tx1"/>
          </a:solidFill>
        </p:spPr>
        <p:txBody>
          <a:bodyPr wrap="square" rtlCol="0">
            <a:spAutoFit/>
          </a:bodyPr>
          <a:lstStyle/>
          <a:p>
            <a:r>
              <a:rPr lang="sr-Cyrl-CS" b="1" dirty="0" smtClean="0">
                <a:solidFill>
                  <a:srgbClr val="FFFF00"/>
                </a:solidFill>
                <a:effectLst>
                  <a:outerShdw blurRad="38100" dist="38100" dir="2700000" algn="tl">
                    <a:srgbClr val="000000">
                      <a:alpha val="43137"/>
                    </a:srgbClr>
                  </a:outerShdw>
                </a:effectLst>
              </a:rPr>
              <a:t>Хрватска екстремистичка организација </a:t>
            </a:r>
            <a:r>
              <a:rPr lang="ru-RU" b="1" dirty="0" smtClean="0">
                <a:solidFill>
                  <a:srgbClr val="FFFF00"/>
                </a:solidFill>
                <a:effectLst>
                  <a:outerShdw blurRad="38100" dist="38100" dir="2700000" algn="tl">
                    <a:srgbClr val="000000">
                      <a:alpha val="43137"/>
                    </a:srgbClr>
                  </a:outerShdw>
                </a:effectLst>
              </a:rPr>
              <a:t>основана 1929.   у циљу стварањ</a:t>
            </a:r>
            <a:r>
              <a:rPr lang="en-GB" b="1" dirty="0" smtClean="0">
                <a:solidFill>
                  <a:srgbClr val="FFFF00"/>
                </a:solidFill>
                <a:effectLst>
                  <a:outerShdw blurRad="38100" dist="38100" dir="2700000" algn="tl">
                    <a:srgbClr val="000000">
                      <a:alpha val="43137"/>
                    </a:srgbClr>
                  </a:outerShdw>
                </a:effectLst>
              </a:rPr>
              <a:t>a</a:t>
            </a:r>
            <a:r>
              <a:rPr lang="sr-Cyrl-CS" b="1" dirty="0" smtClean="0">
                <a:solidFill>
                  <a:srgbClr val="FFFF00"/>
                </a:solidFill>
                <a:effectLst>
                  <a:outerShdw blurRad="38100" dist="38100" dir="2700000" algn="tl">
                    <a:srgbClr val="000000">
                      <a:alpha val="43137"/>
                    </a:srgbClr>
                  </a:outerShdw>
                </a:effectLst>
              </a:rPr>
              <a:t> независне хрватске државе </a:t>
            </a:r>
            <a:r>
              <a:rPr lang="ru-RU" b="1" dirty="0" smtClean="0">
                <a:solidFill>
                  <a:srgbClr val="FFFF00"/>
                </a:solidFill>
                <a:effectLst>
                  <a:outerShdw blurRad="38100" dist="38100" dir="2700000" algn="tl">
                    <a:srgbClr val="000000">
                      <a:alpha val="43137"/>
                    </a:srgbClr>
                  </a:outerShdw>
                </a:effectLst>
              </a:rPr>
              <a:t>оружаним средствима и отцепљења од Краљевине Југославије.</a:t>
            </a:r>
            <a:r>
              <a:rPr lang="ru-RU" dirty="0" smtClean="0">
                <a:solidFill>
                  <a:srgbClr val="FFFF00"/>
                </a:solidFill>
              </a:rPr>
              <a:t> </a:t>
            </a:r>
            <a:r>
              <a:rPr lang="ru-RU" b="1" dirty="0" smtClean="0">
                <a:solidFill>
                  <a:srgbClr val="FFFF00"/>
                </a:solidFill>
                <a:effectLst>
                  <a:outerShdw blurRad="38100" dist="38100" dir="2700000" algn="tl">
                    <a:srgbClr val="000000">
                      <a:alpha val="43137"/>
                    </a:srgbClr>
                  </a:outerShdw>
                </a:effectLst>
              </a:rPr>
              <a:t>Вођа Анте Павелић.</a:t>
            </a:r>
            <a:endParaRPr lang="en-US"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304800" y="2057400"/>
            <a:ext cx="8839200" cy="1200329"/>
          </a:xfrm>
          <a:prstGeom prst="rect">
            <a:avLst/>
          </a:prstGeom>
          <a:noFill/>
        </p:spPr>
        <p:txBody>
          <a:bodyPr wrap="square" rtlCol="0">
            <a:spAutoFit/>
          </a:bodyPr>
          <a:lstStyle/>
          <a:p>
            <a:r>
              <a:rPr lang="ru-RU" b="1" dirty="0" smtClean="0"/>
              <a:t>Реч </a:t>
            </a:r>
            <a:r>
              <a:rPr lang="ru-RU" b="1" i="1" dirty="0" smtClean="0"/>
              <a:t>усташа</a:t>
            </a:r>
            <a:r>
              <a:rPr lang="ru-RU" b="1" dirty="0" smtClean="0"/>
              <a:t> је изведена од глагола </a:t>
            </a:r>
            <a:r>
              <a:rPr lang="ru-RU" b="1" i="1" dirty="0" smtClean="0"/>
              <a:t>устати</a:t>
            </a:r>
            <a:r>
              <a:rPr lang="ru-RU" dirty="0" smtClean="0"/>
              <a:t>. Усташа раније није имала фашистичку конотацију и користила се као синоним за реч </a:t>
            </a:r>
            <a:r>
              <a:rPr lang="ru-RU" i="1" dirty="0" smtClean="0"/>
              <a:t>устаник</a:t>
            </a:r>
            <a:r>
              <a:rPr lang="ru-RU" dirty="0" smtClean="0"/>
              <a:t>. Реч усташ(а) потиче од речи устаник и првобитно се везивала за Србе у Херцеговини који су подигли Херцеговачки устанак 1875.</a:t>
            </a:r>
            <a:endParaRPr lang="en-US" dirty="0"/>
          </a:p>
        </p:txBody>
      </p:sp>
      <p:sp>
        <p:nvSpPr>
          <p:cNvPr id="5" name="TextBox 4"/>
          <p:cNvSpPr txBox="1"/>
          <p:nvPr/>
        </p:nvSpPr>
        <p:spPr>
          <a:xfrm>
            <a:off x="381000" y="3276600"/>
            <a:ext cx="8763000" cy="2862322"/>
          </a:xfrm>
          <a:prstGeom prst="rect">
            <a:avLst/>
          </a:prstGeom>
          <a:noFill/>
        </p:spPr>
        <p:txBody>
          <a:bodyPr wrap="square" rtlCol="0">
            <a:spAutoFit/>
          </a:bodyPr>
          <a:lstStyle/>
          <a:p>
            <a:r>
              <a:rPr lang="ru-RU" dirty="0" smtClean="0"/>
              <a:t>Усташтво вуче своје корене из хрватског национализма деветнаестог века, дефинисао и разрадио </a:t>
            </a:r>
            <a:r>
              <a:rPr lang="ru-RU" dirty="0" smtClean="0">
                <a:hlinkClick r:id="rId2" tooltip="Анте Старчевић"/>
              </a:rPr>
              <a:t>Анте Старчевић</a:t>
            </a:r>
            <a:r>
              <a:rPr lang="ru-RU" dirty="0" smtClean="0"/>
              <a:t> и његова Странка права. Замишљао је оснивање </a:t>
            </a:r>
            <a:r>
              <a:rPr lang="ru-RU" dirty="0" smtClean="0">
                <a:hlinkClick r:id="rId3" tooltip="Велика Хрватска"/>
              </a:rPr>
              <a:t>Велике Хрватске</a:t>
            </a:r>
            <a:r>
              <a:rPr lang="ru-RU" dirty="0" smtClean="0"/>
              <a:t> која би обухватала територије који су насељавали босански </a:t>
            </a:r>
            <a:r>
              <a:rPr lang="ru-RU" dirty="0" smtClean="0">
                <a:hlinkClick r:id="rId4" tooltip="Муслимани"/>
              </a:rPr>
              <a:t>муслимани</a:t>
            </a:r>
            <a:r>
              <a:rPr lang="ru-RU" dirty="0" smtClean="0"/>
              <a:t>, </a:t>
            </a:r>
            <a:r>
              <a:rPr lang="ru-RU" dirty="0" smtClean="0">
                <a:hlinkClick r:id="rId5" tooltip="Срби"/>
              </a:rPr>
              <a:t>Срби</a:t>
            </a:r>
            <a:r>
              <a:rPr lang="ru-RU" dirty="0" smtClean="0"/>
              <a:t> и </a:t>
            </a:r>
            <a:r>
              <a:rPr lang="ru-RU" dirty="0" smtClean="0">
                <a:hlinkClick r:id="rId6" tooltip="Словенци"/>
              </a:rPr>
              <a:t>Словенци</a:t>
            </a:r>
            <a:r>
              <a:rPr lang="ru-RU" dirty="0" smtClean="0"/>
              <a:t>. Босанске муслимане и Србе Старчевић је сматрао Хрватима који су преобраћени на </a:t>
            </a:r>
            <a:r>
              <a:rPr lang="ru-RU" dirty="0" smtClean="0">
                <a:hlinkClick r:id="rId7" tooltip="Ислам"/>
              </a:rPr>
              <a:t>ислам</a:t>
            </a:r>
            <a:r>
              <a:rPr lang="ru-RU" dirty="0" smtClean="0"/>
              <a:t> и </a:t>
            </a:r>
            <a:r>
              <a:rPr lang="ru-RU" u="sng" dirty="0" smtClean="0">
                <a:hlinkClick r:id="rId8" tooltip="Православље"/>
              </a:rPr>
              <a:t>православље</a:t>
            </a:r>
            <a:r>
              <a:rPr lang="ru-RU" dirty="0" smtClean="0"/>
              <a:t>, док је Словенце сматрао алпским Хрватима. Док је Старчевић Србе сматрао Хрватима и борио се против католичког клера и Хабзбурга, његов следбеник </a:t>
            </a:r>
            <a:r>
              <a:rPr lang="ru-RU" dirty="0" smtClean="0">
                <a:hlinkClick r:id="rId9" tooltip="Јосип Франк"/>
              </a:rPr>
              <a:t>Јосип Франк</a:t>
            </a:r>
            <a:r>
              <a:rPr lang="ru-RU" dirty="0" smtClean="0"/>
              <a:t> је заступао отворену србофобију .</a:t>
            </a:r>
          </a:p>
          <a:p>
            <a:r>
              <a:rPr lang="ru-RU" b="1" dirty="0" smtClean="0"/>
              <a:t>Усташе ће своју идеологију надградити расизмом по угледу на немачке нацисте тврдећи да су Хрвати </a:t>
            </a:r>
            <a:r>
              <a:rPr lang="ru-RU" b="1" dirty="0" smtClean="0">
                <a:hlinkClick r:id="rId10" tooltip="Готи"/>
              </a:rPr>
              <a:t>готског</a:t>
            </a:r>
            <a:r>
              <a:rPr lang="ru-RU" b="1" dirty="0" smtClean="0"/>
              <a:t>, а не </a:t>
            </a:r>
            <a:r>
              <a:rPr lang="ru-RU" b="1" dirty="0" smtClean="0">
                <a:hlinkClick r:id="rId11" tooltip="Словени"/>
              </a:rPr>
              <a:t>словенског</a:t>
            </a:r>
            <a:r>
              <a:rPr lang="ru-RU" b="1" dirty="0" smtClean="0"/>
              <a:t> порекла.</a:t>
            </a:r>
          </a:p>
        </p:txBody>
      </p:sp>
      <p:sp>
        <p:nvSpPr>
          <p:cNvPr id="6" name="TextBox 5"/>
          <p:cNvSpPr txBox="1"/>
          <p:nvPr/>
        </p:nvSpPr>
        <p:spPr>
          <a:xfrm>
            <a:off x="304800" y="1524000"/>
            <a:ext cx="8382000" cy="646331"/>
          </a:xfrm>
          <a:prstGeom prst="rect">
            <a:avLst/>
          </a:prstGeom>
          <a:noFill/>
        </p:spPr>
        <p:txBody>
          <a:bodyPr wrap="square" rtlCol="0">
            <a:spAutoFit/>
          </a:bodyPr>
          <a:lstStyle/>
          <a:p>
            <a:r>
              <a:rPr lang="ru-RU" b="1" dirty="0" smtClean="0">
                <a:solidFill>
                  <a:schemeClr val="bg1"/>
                </a:solidFill>
              </a:rPr>
              <a:t>Емигрирају у Мађарску и Италију- војни кампови за обуку.</a:t>
            </a:r>
            <a:endParaRPr lang="en-US" b="1" dirty="0" smtClean="0">
              <a:solidFill>
                <a:schemeClr val="bg1"/>
              </a:solidFill>
            </a:endParaRPr>
          </a:p>
          <a:p>
            <a:endParaRPr lang="en-US"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144000" cy="6677263"/>
          </a:xfrm>
          <a:prstGeom prst="rect">
            <a:avLst/>
          </a:prstGeom>
          <a:noFill/>
        </p:spPr>
        <p:txBody>
          <a:bodyPr wrap="square" rtlCol="0">
            <a:spAutoFit/>
          </a:bodyPr>
          <a:lstStyle/>
          <a:p>
            <a:r>
              <a:rPr lang="sr-Cyrl-CS" dirty="0" smtClean="0"/>
              <a:t> </a:t>
            </a:r>
            <a:r>
              <a:rPr lang="sr-Cyrl-CS" b="1" dirty="0" smtClean="0">
                <a:solidFill>
                  <a:srgbClr val="FFFF00"/>
                </a:solidFill>
                <a:effectLst>
                  <a:outerShdw blurRad="38100" dist="38100" dir="2700000" algn="tl">
                    <a:srgbClr val="000000">
                      <a:alpha val="43137"/>
                    </a:srgbClr>
                  </a:outerShdw>
                </a:effectLst>
              </a:rPr>
              <a:t>Донео га је 1931. краљ Александар</a:t>
            </a:r>
            <a:r>
              <a:rPr lang="en-US" b="1" dirty="0" smtClean="0">
                <a:solidFill>
                  <a:srgbClr val="FFFF00"/>
                </a:solidFill>
                <a:effectLst>
                  <a:outerShdw blurRad="38100" dist="38100" dir="2700000" algn="tl">
                    <a:srgbClr val="000000">
                      <a:alpha val="43137"/>
                    </a:srgbClr>
                  </a:outerShdw>
                </a:effectLst>
              </a:rPr>
              <a:t> </a:t>
            </a:r>
            <a:r>
              <a:rPr lang="sr-Cyrl-CS" b="1" dirty="0" smtClean="0">
                <a:solidFill>
                  <a:srgbClr val="FFFF00"/>
                </a:solidFill>
                <a:effectLst>
                  <a:outerShdw blurRad="38100" dist="38100" dir="2700000" algn="tl">
                    <a:srgbClr val="000000">
                      <a:alpha val="43137"/>
                    </a:srgbClr>
                  </a:outerShdw>
                </a:effectLst>
              </a:rPr>
              <a:t>без скупштинске процедуре (октроисао) да би њиме </a:t>
            </a:r>
            <a:r>
              <a:rPr lang="sr-Cyrl-CS" b="1" u="sng" dirty="0" smtClean="0">
                <a:solidFill>
                  <a:srgbClr val="FFFF00"/>
                </a:solidFill>
                <a:effectLst>
                  <a:outerShdw blurRad="38100" dist="38100" dir="2700000" algn="tl">
                    <a:srgbClr val="000000">
                      <a:alpha val="43137"/>
                    </a:srgbClr>
                  </a:outerShdw>
                </a:effectLst>
              </a:rPr>
              <a:t>прекинуо Шестојануарску диктатуру</a:t>
            </a:r>
            <a:r>
              <a:rPr lang="en-US" b="1" u="sng" dirty="0" smtClean="0">
                <a:solidFill>
                  <a:srgbClr val="FFFF00"/>
                </a:solidFill>
                <a:effectLst>
                  <a:outerShdw blurRad="38100" dist="38100" dir="2700000" algn="tl">
                    <a:srgbClr val="000000">
                      <a:alpha val="43137"/>
                    </a:srgbClr>
                  </a:outerShdw>
                </a:effectLst>
              </a:rPr>
              <a:t>.</a:t>
            </a:r>
            <a:endParaRPr lang="sr-Cyrl-CS" b="1" u="sng" dirty="0" smtClean="0">
              <a:solidFill>
                <a:srgbClr val="FFFF00"/>
              </a:solidFill>
            </a:endParaRPr>
          </a:p>
          <a:p>
            <a:r>
              <a:rPr lang="ru-RU" sz="1600" b="1" dirty="0" smtClean="0">
                <a:hlinkClick r:id="rId2" tooltip="Краљевина Југославија"/>
              </a:rPr>
              <a:t>Краљевина Југославија</a:t>
            </a:r>
            <a:r>
              <a:rPr lang="ru-RU" sz="1600" b="1" dirty="0" smtClean="0"/>
              <a:t> је проглашена за </a:t>
            </a:r>
            <a:r>
              <a:rPr lang="ru-RU" sz="1600" b="1" dirty="0" smtClean="0">
                <a:hlinkClick r:id="rId3" tooltip="Устав"/>
              </a:rPr>
              <a:t>уставну</a:t>
            </a:r>
            <a:r>
              <a:rPr lang="ru-RU" sz="1600" b="1" dirty="0" smtClean="0"/>
              <a:t> и наследну  </a:t>
            </a:r>
            <a:r>
              <a:rPr lang="ru-RU" sz="1600" b="1" dirty="0" smtClean="0">
                <a:hlinkClick r:id="rId4" tooltip="Монархија"/>
              </a:rPr>
              <a:t>монархију</a:t>
            </a:r>
            <a:r>
              <a:rPr lang="ru-RU" sz="1600" b="1" dirty="0" smtClean="0"/>
              <a:t>. (не</a:t>
            </a:r>
            <a:r>
              <a:rPr lang="sr-Latn-RS" sz="1600" b="1" dirty="0" smtClean="0"/>
              <a:t> </a:t>
            </a:r>
            <a:r>
              <a:rPr lang="ru-RU" sz="1600" b="1" dirty="0" smtClean="0"/>
              <a:t>и </a:t>
            </a:r>
            <a:r>
              <a:rPr lang="ru-RU" sz="1600" b="1" dirty="0" smtClean="0">
                <a:hlinkClick r:id="rId5" tooltip="Скупштина"/>
              </a:rPr>
              <a:t>парламентарну</a:t>
            </a:r>
            <a:r>
              <a:rPr lang="ru-RU" sz="1600" b="1" dirty="0" smtClean="0"/>
              <a:t>)</a:t>
            </a:r>
          </a:p>
          <a:p>
            <a:r>
              <a:rPr lang="ru-RU" b="1" dirty="0" smtClean="0"/>
              <a:t>Краљу су дата широка овлашћења </a:t>
            </a:r>
            <a:r>
              <a:rPr lang="ru-RU" b="1" dirty="0" smtClean="0">
                <a:hlinkClick r:id="rId6" tooltip="Šef države"/>
              </a:rPr>
              <a:t>шефа државе</a:t>
            </a:r>
            <a:r>
              <a:rPr lang="ru-RU" b="1" dirty="0" smtClean="0"/>
              <a:t>, везана за сазивање, распуштање и заседања народног представништва</a:t>
            </a:r>
            <a:r>
              <a:rPr lang="sr-Latn-RS" b="1" dirty="0" smtClean="0"/>
              <a:t>;</a:t>
            </a:r>
            <a:r>
              <a:rPr lang="ru-RU" b="1" dirty="0" smtClean="0"/>
              <a:t> </a:t>
            </a:r>
            <a:r>
              <a:rPr lang="ru-RU" b="1" dirty="0" smtClean="0">
                <a:solidFill>
                  <a:schemeClr val="bg1"/>
                </a:solidFill>
              </a:rPr>
              <a:t>формално враћа политичку слободу</a:t>
            </a:r>
            <a:r>
              <a:rPr lang="ru-RU" b="1" dirty="0" smtClean="0"/>
              <a:t>,  </a:t>
            </a:r>
            <a:r>
              <a:rPr lang="ru-RU" b="1" i="1" dirty="0" smtClean="0"/>
              <a:t>de facto</a:t>
            </a:r>
            <a:r>
              <a:rPr lang="ru-RU" b="1" dirty="0" smtClean="0"/>
              <a:t>, велики део политичке моћи остаје њему и влади</a:t>
            </a:r>
            <a:r>
              <a:rPr lang="sr-Latn-RS" dirty="0" smtClean="0"/>
              <a:t>.</a:t>
            </a:r>
            <a:r>
              <a:rPr lang="sr-Cyrl-RS" dirty="0" smtClean="0"/>
              <a:t> </a:t>
            </a:r>
            <a:r>
              <a:rPr lang="sr-Cyrl-RS" b="1" dirty="0" smtClean="0">
                <a:solidFill>
                  <a:schemeClr val="bg1"/>
                </a:solidFill>
              </a:rPr>
              <a:t>Обновљен рад странака</a:t>
            </a:r>
            <a:r>
              <a:rPr lang="sr-Cyrl-RS" dirty="0" smtClean="0"/>
              <a:t>.</a:t>
            </a:r>
            <a:endParaRPr lang="ru-RU" dirty="0" smtClean="0"/>
          </a:p>
          <a:p>
            <a:r>
              <a:rPr lang="ru-RU" sz="2000" b="1" dirty="0" smtClean="0">
                <a:solidFill>
                  <a:srgbClr val="FFFF00"/>
                </a:solidFill>
                <a:effectLst>
                  <a:outerShdw blurRad="38100" dist="38100" dir="2700000" algn="tl">
                    <a:srgbClr val="000000">
                      <a:alpha val="43137"/>
                    </a:srgbClr>
                  </a:outerShdw>
                </a:effectLst>
              </a:rPr>
              <a:t>Мали устав-члан 116.</a:t>
            </a:r>
            <a:r>
              <a:rPr lang="sr-Cyrl-RS" sz="2000" b="1" dirty="0" smtClean="0">
                <a:solidFill>
                  <a:srgbClr val="FFFF00"/>
                </a:solidFill>
                <a:effectLst>
                  <a:outerShdw blurRad="38100" dist="38100" dir="2700000" algn="tl">
                    <a:srgbClr val="000000">
                      <a:alpha val="43137"/>
                    </a:srgbClr>
                  </a:outerShdw>
                </a:effectLst>
              </a:rPr>
              <a:t>Септембарског устава </a:t>
            </a:r>
            <a:r>
              <a:rPr lang="ru-RU" sz="2000" b="1" dirty="0" smtClean="0">
                <a:solidFill>
                  <a:srgbClr val="FFFF00"/>
                </a:solidFill>
                <a:effectLst>
                  <a:outerShdw blurRad="38100" dist="38100" dir="2700000" algn="tl">
                    <a:srgbClr val="000000">
                      <a:alpha val="43137"/>
                    </a:srgbClr>
                  </a:outerShdw>
                </a:effectLst>
              </a:rPr>
              <a:t>предвиђао :да је краљ у случају ванредног стања има право на ванредне мере и независну власт, уз накнадно подношење аката на усвајање Парламенту.</a:t>
            </a:r>
          </a:p>
          <a:p>
            <a:r>
              <a:rPr lang="ru-RU" b="1" dirty="0" smtClean="0"/>
              <a:t>Народно представништво је било дводомно, сачињено од </a:t>
            </a:r>
            <a:r>
              <a:rPr lang="ru-RU" b="1" dirty="0" smtClean="0">
                <a:hlinkClick r:id="rId7" tooltip="Сенат Краљевине Југославије"/>
              </a:rPr>
              <a:t>Сената</a:t>
            </a:r>
            <a:r>
              <a:rPr lang="ru-RU" b="1" dirty="0" smtClean="0"/>
              <a:t> и </a:t>
            </a:r>
            <a:r>
              <a:rPr lang="ru-RU" b="1" dirty="0" smtClean="0">
                <a:hlinkClick r:id="rId8" tooltip="Народна скупштина Краљевине Југославије"/>
              </a:rPr>
              <a:t>Народне скупштине</a:t>
            </a:r>
            <a:r>
              <a:rPr lang="ru-RU" dirty="0" smtClean="0"/>
              <a:t>. Краљ је имао далеко највећи утицај на избор чланова Сената. Народна скупштина бирала се општим, једнаким и непосредним правом гласа, али је изборни закон предвидео јавно гласање што је пружало огромне могућности за притиске и манипулацију.</a:t>
            </a:r>
          </a:p>
          <a:p>
            <a:r>
              <a:rPr lang="ru-RU" dirty="0" smtClean="0">
                <a:hlinkClick r:id="rId9" tooltip="Министарски савет Краљевине Југославије"/>
              </a:rPr>
              <a:t>Министарски савет</a:t>
            </a:r>
            <a:r>
              <a:rPr lang="ru-RU" dirty="0" smtClean="0"/>
              <a:t> био је именован од стране краља и само њему одговоран, а министарска одговорност према народном представништву у кривичним питањима такође је била сужена. Министарски савет вршио је пре свега управну власт, без неких ширих политичко-законодавних иницијатива.</a:t>
            </a:r>
          </a:p>
          <a:p>
            <a:r>
              <a:rPr lang="ru-RU" b="1" dirty="0" smtClean="0">
                <a:solidFill>
                  <a:schemeClr val="bg1"/>
                </a:solidFill>
              </a:rPr>
              <a:t>Циљ доношења устава је био да се концентрисањем власти код краља и ограничавањем </a:t>
            </a:r>
            <a:r>
              <a:rPr lang="sr-Latn-RS" b="1" dirty="0" smtClean="0">
                <a:solidFill>
                  <a:schemeClr val="bg1"/>
                </a:solidFill>
              </a:rPr>
              <a:t> </a:t>
            </a:r>
            <a:r>
              <a:rPr lang="ru-RU" b="1" dirty="0" smtClean="0">
                <a:solidFill>
                  <a:schemeClr val="bg1"/>
                </a:solidFill>
                <a:hlinkClick r:id="rId10" tooltip="Парламентарни систем"/>
              </a:rPr>
              <a:t>парламентаризма</a:t>
            </a:r>
            <a:r>
              <a:rPr lang="ru-RU" b="1" dirty="0" smtClean="0">
                <a:solidFill>
                  <a:schemeClr val="bg1"/>
                </a:solidFill>
              </a:rPr>
              <a:t> </a:t>
            </a:r>
            <a:r>
              <a:rPr lang="sr-Latn-RS" b="1" dirty="0" smtClean="0">
                <a:solidFill>
                  <a:schemeClr val="bg1"/>
                </a:solidFill>
              </a:rPr>
              <a:t> </a:t>
            </a:r>
            <a:r>
              <a:rPr lang="ru-RU" b="1" dirty="0" smtClean="0">
                <a:solidFill>
                  <a:schemeClr val="bg1"/>
                </a:solidFill>
              </a:rPr>
              <a:t>смири политички живот и подстакне национално јединство</a:t>
            </a:r>
            <a:r>
              <a:rPr lang="ru-RU" dirty="0" smtClean="0"/>
              <a:t>. Резултати нису били задовољавајући, а хронична политичко-национална нестабилност остала је обележје живота у Краљевини.</a:t>
            </a:r>
          </a:p>
          <a:p>
            <a:endParaRPr lang="sr-Cyrl-CS" dirty="0" smtClean="0"/>
          </a:p>
          <a:p>
            <a:endParaRPr lang="en-US" dirty="0"/>
          </a:p>
        </p:txBody>
      </p:sp>
      <p:sp>
        <p:nvSpPr>
          <p:cNvPr id="3" name="TextBox 2"/>
          <p:cNvSpPr txBox="1"/>
          <p:nvPr/>
        </p:nvSpPr>
        <p:spPr>
          <a:xfrm>
            <a:off x="0" y="152400"/>
            <a:ext cx="9144000" cy="369332"/>
          </a:xfrm>
          <a:prstGeom prst="rect">
            <a:avLst/>
          </a:prstGeom>
          <a:solidFill>
            <a:srgbClr val="00B0F0"/>
          </a:solidFill>
        </p:spPr>
        <p:txBody>
          <a:bodyPr wrap="square" rtlCol="0">
            <a:spAutoFit/>
          </a:bodyPr>
          <a:lstStyle/>
          <a:p>
            <a:r>
              <a:rPr lang="sr-Cyrl-CS" b="1" dirty="0" smtClean="0">
                <a:solidFill>
                  <a:srgbClr val="FFFF00"/>
                </a:solidFill>
              </a:rPr>
              <a:t>Септембарски устав</a:t>
            </a:r>
            <a:r>
              <a:rPr lang="sr-Cyrl-CS" dirty="0" smtClean="0">
                <a:solidFill>
                  <a:srgbClr val="FFFF00"/>
                </a:solidFill>
              </a:rPr>
              <a:t> </a:t>
            </a:r>
            <a:r>
              <a:rPr lang="sr-Cyrl-CS" b="1" dirty="0" smtClean="0">
                <a:solidFill>
                  <a:srgbClr val="FFFF00"/>
                </a:solidFill>
              </a:rPr>
              <a:t> из 1931 </a:t>
            </a:r>
            <a:r>
              <a:rPr lang="sr-Cyrl-CS" dirty="0" smtClean="0">
                <a:solidFill>
                  <a:srgbClr val="FFFF00"/>
                </a:solidFill>
              </a:rPr>
              <a:t>или </a:t>
            </a:r>
            <a:r>
              <a:rPr lang="sr-Cyrl-CS" b="1" dirty="0" smtClean="0">
                <a:solidFill>
                  <a:srgbClr val="FFFF00"/>
                </a:solidFill>
              </a:rPr>
              <a:t>Октроисани устав</a:t>
            </a:r>
            <a:r>
              <a:rPr lang="sr-Cyrl-CS" dirty="0" smtClean="0">
                <a:solidFill>
                  <a:srgbClr val="FFFF00"/>
                </a:solidFill>
              </a:rPr>
              <a:t> </a:t>
            </a:r>
            <a:r>
              <a:rPr lang="sr-Cyrl-CS" b="1" dirty="0" smtClean="0">
                <a:solidFill>
                  <a:srgbClr val="FFFF00"/>
                </a:solidFill>
              </a:rPr>
              <a:t> </a:t>
            </a:r>
            <a:r>
              <a:rPr lang="sr-Cyrl-CS" dirty="0" smtClean="0">
                <a:solidFill>
                  <a:srgbClr val="FFFF00"/>
                </a:solidFill>
              </a:rPr>
              <a:t>- </a:t>
            </a:r>
            <a:r>
              <a:rPr lang="sr-Cyrl-CS" b="1" dirty="0" smtClean="0">
                <a:solidFill>
                  <a:srgbClr val="FFFF00"/>
                </a:solidFill>
              </a:rPr>
              <a:t>Оживљавање политичког живота</a:t>
            </a:r>
            <a:r>
              <a:rPr lang="sr-Cyrl-CS" dirty="0" smtClean="0"/>
              <a:t>:</a:t>
            </a:r>
            <a:endParaRPr lang="en-US" dirty="0"/>
          </a:p>
        </p:txBody>
      </p:sp>
      <p:sp>
        <p:nvSpPr>
          <p:cNvPr id="4" name="TextBox 3"/>
          <p:cNvSpPr txBox="1"/>
          <p:nvPr/>
        </p:nvSpPr>
        <p:spPr>
          <a:xfrm>
            <a:off x="4191000" y="11430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93757"/>
          </a:xfrm>
          <a:prstGeom prst="rect">
            <a:avLst/>
          </a:prstGeom>
          <a:noFill/>
        </p:spPr>
        <p:txBody>
          <a:bodyPr wrap="square" rtlCol="0">
            <a:spAutoFit/>
          </a:bodyPr>
          <a:lstStyle/>
          <a:p>
            <a:r>
              <a:rPr lang="ru-RU" sz="2800" b="1" dirty="0" smtClean="0">
                <a:solidFill>
                  <a:srgbClr val="FFFF00"/>
                </a:solidFill>
                <a:effectLst>
                  <a:outerShdw blurRad="38100" dist="38100" dir="2700000" algn="tl">
                    <a:srgbClr val="000000">
                      <a:alpha val="43137"/>
                    </a:srgbClr>
                  </a:outerShdw>
                </a:effectLst>
              </a:rPr>
              <a:t>Југословенска национална странка</a:t>
            </a:r>
            <a:r>
              <a:rPr lang="ru-RU" b="1" dirty="0" smtClean="0">
                <a:solidFill>
                  <a:srgbClr val="FFFF00"/>
                </a:solidFill>
                <a:effectLst>
                  <a:outerShdw blurRad="38100" dist="38100" dir="2700000" algn="tl">
                    <a:srgbClr val="000000">
                      <a:alpha val="43137"/>
                    </a:srgbClr>
                  </a:outerShdw>
                </a:effectLst>
              </a:rPr>
              <a:t> </a:t>
            </a:r>
            <a:r>
              <a:rPr lang="ru-RU" dirty="0" smtClean="0">
                <a:solidFill>
                  <a:srgbClr val="FFFF00"/>
                </a:solidFill>
              </a:rPr>
              <a:t>-</a:t>
            </a:r>
            <a:r>
              <a:rPr lang="ru-RU" sz="2000" b="1" dirty="0" smtClean="0">
                <a:solidFill>
                  <a:srgbClr val="FFFF00"/>
                </a:solidFill>
              </a:rPr>
              <a:t>краља Александра</a:t>
            </a:r>
            <a:endParaRPr lang="sr-Cyrl-RS" sz="2000" b="1" dirty="0" smtClean="0">
              <a:solidFill>
                <a:srgbClr val="FFFF00"/>
              </a:solidFill>
            </a:endParaRPr>
          </a:p>
          <a:p>
            <a:r>
              <a:rPr lang="ru-RU" dirty="0" smtClean="0">
                <a:solidFill>
                  <a:schemeClr val="bg1"/>
                </a:solidFill>
              </a:rPr>
              <a:t> </a:t>
            </a:r>
          </a:p>
          <a:p>
            <a:r>
              <a:rPr lang="ru-RU" b="1" dirty="0" smtClean="0"/>
              <a:t>У мају 1932,  </a:t>
            </a:r>
            <a:r>
              <a:rPr lang="ru-RU" b="1" dirty="0" smtClean="0">
                <a:solidFill>
                  <a:srgbClr val="FFFF00"/>
                </a:solidFill>
              </a:rPr>
              <a:t>под вођством премијера Петра Живковића</a:t>
            </a:r>
            <a:r>
              <a:rPr lang="en-US" b="1" dirty="0" smtClean="0">
                <a:solidFill>
                  <a:srgbClr val="FFFF00"/>
                </a:solidFill>
              </a:rPr>
              <a:t> </a:t>
            </a:r>
            <a:r>
              <a:rPr lang="ru-RU" b="1" dirty="0" smtClean="0"/>
              <a:t>формирана је </a:t>
            </a:r>
            <a:r>
              <a:rPr lang="ru-RU" b="1" i="1" dirty="0" smtClean="0"/>
              <a:t>Југословенска радикална сељачка демократија (</a:t>
            </a:r>
            <a:r>
              <a:rPr lang="ru-RU" b="1" dirty="0" smtClean="0"/>
              <a:t>ЈРСД ), </a:t>
            </a:r>
            <a:r>
              <a:rPr lang="ru-RU" b="1" dirty="0" smtClean="0">
                <a:solidFill>
                  <a:srgbClr val="FFFF00"/>
                </a:solidFill>
              </a:rPr>
              <a:t>као режимска странка </a:t>
            </a:r>
            <a:r>
              <a:rPr lang="ru-RU" b="1" dirty="0" smtClean="0">
                <a:solidFill>
                  <a:schemeClr val="bg1"/>
                </a:solidFill>
              </a:rPr>
              <a:t>. </a:t>
            </a:r>
            <a:r>
              <a:rPr lang="ru-RU" b="1" dirty="0" smtClean="0"/>
              <a:t>Саставни делови су били прорежимски кадрови </a:t>
            </a:r>
            <a:r>
              <a:rPr lang="ru-RU" b="1" dirty="0" smtClean="0">
                <a:hlinkClick r:id="rId2" tooltip="Народна радикална странка"/>
              </a:rPr>
              <a:t>Народне радикалне странке</a:t>
            </a:r>
            <a:r>
              <a:rPr lang="ru-RU" b="1" dirty="0" smtClean="0"/>
              <a:t>, </a:t>
            </a:r>
            <a:r>
              <a:rPr lang="ru-RU" b="1" dirty="0" smtClean="0">
                <a:hlinkClick r:id="rId3" tooltip="Демократска странка (Југославија)"/>
              </a:rPr>
              <a:t>Демократске странке</a:t>
            </a:r>
            <a:r>
              <a:rPr lang="ru-RU" b="1" dirty="0" smtClean="0"/>
              <a:t> и десно католичко крило </a:t>
            </a:r>
            <a:r>
              <a:rPr lang="ru-RU" b="1" dirty="0" smtClean="0">
                <a:hlinkClick r:id="rId4" tooltip="Словеначка народна странка (историјска)"/>
              </a:rPr>
              <a:t>Словеначке народне странке</a:t>
            </a:r>
            <a:r>
              <a:rPr lang="ru-RU" dirty="0" smtClean="0"/>
              <a:t>.</a:t>
            </a:r>
          </a:p>
          <a:p>
            <a:endParaRPr lang="ru-RU" dirty="0" smtClean="0"/>
          </a:p>
          <a:p>
            <a:r>
              <a:rPr lang="ru-RU" sz="2000" b="1" dirty="0" smtClean="0">
                <a:solidFill>
                  <a:schemeClr val="bg1"/>
                </a:solidFill>
                <a:hlinkClick r:id="rId5" tooltip="1933"/>
              </a:rPr>
              <a:t>1933</a:t>
            </a:r>
            <a:r>
              <a:rPr lang="ru-RU" sz="2000" b="1" dirty="0" smtClean="0">
                <a:solidFill>
                  <a:schemeClr val="bg1"/>
                </a:solidFill>
              </a:rPr>
              <a:t>, ЈРСД мења име у </a:t>
            </a:r>
            <a:r>
              <a:rPr lang="ru-RU" sz="2000" b="1" i="1" dirty="0" smtClean="0">
                <a:solidFill>
                  <a:srgbClr val="FFFF00"/>
                </a:solidFill>
                <a:effectLst>
                  <a:outerShdw blurRad="38100" dist="38100" dir="2700000" algn="tl">
                    <a:srgbClr val="000000">
                      <a:alpha val="43137"/>
                    </a:srgbClr>
                  </a:outerShdw>
                </a:effectLst>
              </a:rPr>
              <a:t>Југословенска национална странка</a:t>
            </a:r>
            <a:r>
              <a:rPr lang="ru-RU" sz="2000" b="1" dirty="0" smtClean="0">
                <a:solidFill>
                  <a:schemeClr val="bg1"/>
                </a:solidFill>
                <a:effectLst>
                  <a:outerShdw blurRad="38100" dist="38100" dir="2700000" algn="tl">
                    <a:srgbClr val="000000">
                      <a:alpha val="43137"/>
                    </a:srgbClr>
                  </a:outerShdw>
                </a:effectLst>
              </a:rPr>
              <a:t> </a:t>
            </a:r>
            <a:r>
              <a:rPr lang="ru-RU" sz="2000" b="1" dirty="0" smtClean="0">
                <a:solidFill>
                  <a:schemeClr val="bg1"/>
                </a:solidFill>
              </a:rPr>
              <a:t>и постаје заступник централизма и интегралног југословенства. Од 1932. </a:t>
            </a:r>
            <a:r>
              <a:rPr lang="ru-RU" b="1" dirty="0" smtClean="0">
                <a:solidFill>
                  <a:schemeClr val="bg1"/>
                </a:solidFill>
              </a:rPr>
              <a:t>до 1935, генерал </a:t>
            </a:r>
            <a:r>
              <a:rPr lang="ru-RU" b="1" dirty="0" smtClean="0">
                <a:solidFill>
                  <a:srgbClr val="FFFF00"/>
                </a:solidFill>
                <a:effectLst>
                  <a:outerShdw blurRad="38100" dist="38100" dir="2700000" algn="tl">
                    <a:srgbClr val="000000">
                      <a:alpha val="43137"/>
                    </a:srgbClr>
                  </a:outerShdw>
                </a:effectLst>
              </a:rPr>
              <a:t>Петар </a:t>
            </a:r>
            <a:r>
              <a:rPr lang="sr-Latn-RS" b="1" dirty="0" smtClean="0">
                <a:solidFill>
                  <a:srgbClr val="FFFF00"/>
                </a:solidFill>
                <a:effectLst>
                  <a:outerShdw blurRad="38100" dist="38100" dir="2700000" algn="tl">
                    <a:srgbClr val="000000">
                      <a:alpha val="43137"/>
                    </a:srgbClr>
                  </a:outerShdw>
                </a:effectLst>
              </a:rPr>
              <a:t> </a:t>
            </a:r>
            <a:r>
              <a:rPr lang="ru-RU" b="1" dirty="0" smtClean="0">
                <a:solidFill>
                  <a:srgbClr val="FFFF00"/>
                </a:solidFill>
                <a:effectLst>
                  <a:outerShdw blurRad="38100" dist="38100" dir="2700000" algn="tl">
                    <a:srgbClr val="000000">
                      <a:alpha val="43137"/>
                    </a:srgbClr>
                  </a:outerShdw>
                </a:effectLst>
              </a:rPr>
              <a:t>Живковић</a:t>
            </a:r>
            <a:r>
              <a:rPr lang="ru-RU" b="1" dirty="0" smtClean="0">
                <a:solidFill>
                  <a:schemeClr val="bg1"/>
                </a:solidFill>
              </a:rPr>
              <a:t>, </a:t>
            </a:r>
            <a:r>
              <a:rPr lang="sr-Latn-RS" b="1" dirty="0" smtClean="0">
                <a:solidFill>
                  <a:schemeClr val="bg1"/>
                </a:solidFill>
              </a:rPr>
              <a:t>je </a:t>
            </a:r>
            <a:r>
              <a:rPr lang="ru-RU" b="1" dirty="0" smtClean="0">
                <a:solidFill>
                  <a:schemeClr val="bg1"/>
                </a:solidFill>
              </a:rPr>
              <a:t>би</a:t>
            </a:r>
            <a:r>
              <a:rPr lang="sr-Latn-RS" b="1" dirty="0" smtClean="0">
                <a:solidFill>
                  <a:schemeClr val="bg1"/>
                </a:solidFill>
              </a:rPr>
              <a:t>o</a:t>
            </a:r>
            <a:r>
              <a:rPr lang="ru-RU" b="1" dirty="0" smtClean="0">
                <a:solidFill>
                  <a:schemeClr val="bg1"/>
                </a:solidFill>
              </a:rPr>
              <a:t> </a:t>
            </a:r>
            <a:r>
              <a:rPr lang="ru-RU" b="1" dirty="0" smtClean="0">
                <a:solidFill>
                  <a:srgbClr val="FFFF00"/>
                </a:solidFill>
              </a:rPr>
              <a:t>премијер </a:t>
            </a:r>
            <a:r>
              <a:rPr lang="ru-RU" b="1" dirty="0" smtClean="0">
                <a:solidFill>
                  <a:schemeClr val="bg1"/>
                </a:solidFill>
              </a:rPr>
              <a:t>док је ЈНС била на власти</a:t>
            </a:r>
            <a:r>
              <a:rPr lang="ru-RU" dirty="0" smtClean="0">
                <a:solidFill>
                  <a:srgbClr val="FFFF00"/>
                </a:solidFill>
              </a:rPr>
              <a:t>.</a:t>
            </a:r>
          </a:p>
          <a:p>
            <a:r>
              <a:rPr lang="ru-RU" dirty="0" smtClean="0"/>
              <a:t>Смрт краља Александра и расписивање </a:t>
            </a:r>
            <a:r>
              <a:rPr lang="ru-RU" dirty="0" smtClean="0">
                <a:hlinkClick r:id="rId6" tooltip="Избори за народне посланике Краљевине Југославије 1935."/>
              </a:rPr>
              <a:t>нових избора</a:t>
            </a:r>
            <a:r>
              <a:rPr lang="ru-RU" dirty="0" smtClean="0"/>
              <a:t> су били озбиљан ударац ЈНС-у и њеном лидеру </a:t>
            </a:r>
            <a:r>
              <a:rPr lang="ru-RU" dirty="0" smtClean="0">
                <a:hlinkClick r:id="rId7" tooltip="Богољуб Јевтић"/>
              </a:rPr>
              <a:t>Богољубу Јевтићу</a:t>
            </a:r>
            <a:r>
              <a:rPr lang="ru-RU" dirty="0" smtClean="0"/>
              <a:t>. После избора (које је ипак победила ЈНС) </a:t>
            </a:r>
            <a:r>
              <a:rPr lang="ru-RU" dirty="0" smtClean="0">
                <a:hlinkClick r:id="rId8" tooltip="Милан Стојадиновић"/>
              </a:rPr>
              <a:t>Милан Стојадиновић</a:t>
            </a:r>
            <a:r>
              <a:rPr lang="ru-RU" dirty="0" smtClean="0"/>
              <a:t> (бивши члан ЈНС) је формирао нову странку, под називом</a:t>
            </a:r>
            <a:r>
              <a:rPr lang="ru-RU" dirty="0" smtClean="0">
                <a:hlinkClick r:id="rId9" tooltip="Југословенска радикална заједница"/>
              </a:rPr>
              <a:t>Југословенска радикална заједница</a:t>
            </a:r>
            <a:r>
              <a:rPr lang="ru-RU" dirty="0" smtClean="0"/>
              <a:t>, заједно са </a:t>
            </a:r>
            <a:r>
              <a:rPr lang="ru-RU" dirty="0" smtClean="0">
                <a:hlinkClick r:id="rId4" tooltip="Словеначка народна странка (историјска)"/>
              </a:rPr>
              <a:t>Словеначком народном странком</a:t>
            </a:r>
            <a:r>
              <a:rPr lang="ru-RU" dirty="0" smtClean="0"/>
              <a:t> и </a:t>
            </a:r>
            <a:r>
              <a:rPr lang="ru-RU" dirty="0" smtClean="0">
                <a:hlinkClick r:id="rId10" tooltip="Југословенска муслиманска организација"/>
              </a:rPr>
              <a:t>Југословенском муслиманском организацијом</a:t>
            </a:r>
            <a:r>
              <a:rPr lang="ru-RU" dirty="0" smtClean="0"/>
              <a:t> и постао премијер, избачивши ЈНС са политичке сцене</a:t>
            </a:r>
            <a:r>
              <a:rPr lang="sr-Latn-RS" dirty="0" smtClean="0"/>
              <a:t>.</a:t>
            </a:r>
            <a:endParaRPr lang="ru-RU" dirty="0" smtClean="0"/>
          </a:p>
          <a:p>
            <a:r>
              <a:rPr lang="ru-RU" dirty="0" smtClean="0"/>
              <a:t>ЈНС је прешла у опозицију. На чело странке је дошао Петар Живковић. </a:t>
            </a:r>
          </a:p>
          <a:p>
            <a:r>
              <a:rPr lang="ru-RU" dirty="0" smtClean="0"/>
              <a:t>После </a:t>
            </a:r>
            <a:r>
              <a:rPr lang="ru-RU" dirty="0" smtClean="0">
                <a:hlinkClick r:id="rId11" tooltip="Априлски рат"/>
              </a:rPr>
              <a:t>Априлског рата</a:t>
            </a:r>
            <a:r>
              <a:rPr lang="ru-RU" dirty="0" smtClean="0"/>
              <a:t> 1941. ЈНС је распуштена.</a:t>
            </a:r>
          </a:p>
          <a:p>
            <a:endParaRPr lang="en-US" dirty="0"/>
          </a:p>
        </p:txBody>
      </p:sp>
      <p:pic>
        <p:nvPicPr>
          <p:cNvPr id="1026" name="Picture 2" descr="http://zg-magazin.com.hr/wp-content/uploads/2013/03/Petar_Zivkovic.jpg"/>
          <p:cNvPicPr>
            <a:picLocks noChangeAspect="1" noChangeArrowheads="1"/>
          </p:cNvPicPr>
          <p:nvPr/>
        </p:nvPicPr>
        <p:blipFill>
          <a:blip r:embed="rId12" cstate="print"/>
          <a:srcRect/>
          <a:stretch>
            <a:fillRect/>
          </a:stretch>
        </p:blipFill>
        <p:spPr bwMode="auto">
          <a:xfrm>
            <a:off x="7391400" y="4495800"/>
            <a:ext cx="1752600" cy="2209800"/>
          </a:xfrm>
          <a:prstGeom prst="rect">
            <a:avLst/>
          </a:prstGeom>
          <a:noFill/>
        </p:spPr>
      </p:pic>
      <p:sp>
        <p:nvSpPr>
          <p:cNvPr id="4" name="TextBox 3"/>
          <p:cNvSpPr txBox="1"/>
          <p:nvPr/>
        </p:nvSpPr>
        <p:spPr>
          <a:xfrm>
            <a:off x="4267200" y="6248400"/>
            <a:ext cx="3124200" cy="369332"/>
          </a:xfrm>
          <a:prstGeom prst="rect">
            <a:avLst/>
          </a:prstGeom>
          <a:solidFill>
            <a:schemeClr val="accent2"/>
          </a:solidFill>
        </p:spPr>
        <p:txBody>
          <a:bodyPr wrap="square" rtlCol="0">
            <a:spAutoFit/>
          </a:bodyPr>
          <a:lstStyle/>
          <a:p>
            <a:r>
              <a:rPr lang="ru-RU" b="1" dirty="0" smtClean="0"/>
              <a:t>Петар Живковић-Пера капија</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CS" b="1" dirty="0" smtClean="0"/>
              <a:t> </a:t>
            </a:r>
            <a:r>
              <a:rPr lang="sr-Cyrl-CS" b="1" dirty="0" smtClean="0">
                <a:solidFill>
                  <a:schemeClr val="tx1"/>
                </a:solidFill>
              </a:rPr>
              <a:t>ГРАНИЦЕ КРАЉЕВИНЕ СХС </a:t>
            </a:r>
            <a:endParaRPr lang="en-US" b="1" dirty="0">
              <a:solidFill>
                <a:schemeClr val="tx1"/>
              </a:solidFill>
            </a:endParaRPr>
          </a:p>
        </p:txBody>
      </p:sp>
      <p:pic>
        <p:nvPicPr>
          <p:cNvPr id="6" name="Content Placeholder 5" descr="7-Kraljevina_Srba,_Hrvata_i_Slovenaca_-_podjela_na_oblasti_1922.jpg"/>
          <p:cNvPicPr>
            <a:picLocks noGrp="1" noChangeAspect="1"/>
          </p:cNvPicPr>
          <p:nvPr>
            <p:ph idx="1"/>
          </p:nvPr>
        </p:nvPicPr>
        <p:blipFill>
          <a:blip r:embed="rId3" cstate="print"/>
          <a:stretch>
            <a:fillRect/>
          </a:stretch>
        </p:blipFill>
        <p:spPr>
          <a:xfrm>
            <a:off x="0" y="533400"/>
            <a:ext cx="8915400" cy="6019800"/>
          </a:xfrm>
        </p:spPr>
      </p:pic>
      <p:sp>
        <p:nvSpPr>
          <p:cNvPr id="4" name="TextBox 3"/>
          <p:cNvSpPr txBox="1"/>
          <p:nvPr/>
        </p:nvSpPr>
        <p:spPr>
          <a:xfrm>
            <a:off x="685800" y="0"/>
            <a:ext cx="7315200" cy="369332"/>
          </a:xfrm>
          <a:prstGeom prst="rect">
            <a:avLst/>
          </a:prstGeom>
          <a:noFill/>
        </p:spPr>
        <p:txBody>
          <a:bodyPr wrap="square" rtlCol="0">
            <a:spAutoFit/>
          </a:bodyPr>
          <a:lstStyle/>
          <a:p>
            <a:pPr algn="ctr"/>
            <a:r>
              <a:rPr lang="sr-Cyrl-CS" b="1" dirty="0" smtClean="0"/>
              <a:t>ГРАНИЦЕ КРАЉЕВИНЕ СХС </a:t>
            </a:r>
            <a:endParaRPr lang="en-US" dirty="0"/>
          </a:p>
        </p:txBody>
      </p:sp>
    </p:spTree>
  </p:cSld>
  <p:clrMapOvr>
    <a:masterClrMapping/>
  </p:clrMapOvr>
  <p:transition spd="slow">
    <p:wedge/>
    <p:sndAc>
      <p:stSnd>
        <p:snd r:embed="rId2" name="whoosh.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vreme.com/g/images/1043603_27-05.jpg"/>
          <p:cNvPicPr>
            <a:picLocks noChangeAspect="1" noChangeArrowheads="1"/>
          </p:cNvPicPr>
          <p:nvPr/>
        </p:nvPicPr>
        <p:blipFill>
          <a:blip r:embed="rId2" cstate="print"/>
          <a:srcRect/>
          <a:stretch>
            <a:fillRect/>
          </a:stretch>
        </p:blipFill>
        <p:spPr bwMode="auto">
          <a:xfrm>
            <a:off x="228600" y="152400"/>
            <a:ext cx="8686800" cy="5181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914400" y="5562600"/>
            <a:ext cx="7315200" cy="830997"/>
          </a:xfrm>
          <a:prstGeom prst="rect">
            <a:avLst/>
          </a:prstGeom>
          <a:noFill/>
        </p:spPr>
        <p:txBody>
          <a:bodyPr wrap="square" rtlCol="0">
            <a:spAutoFit/>
          </a:bodyPr>
          <a:lstStyle/>
          <a:p>
            <a:pPr algn="ctr"/>
            <a:r>
              <a:rPr lang="sr-Latn-CS" sz="2400" b="1" dirty="0" smtClean="0">
                <a:effectLst>
                  <a:outerShdw blurRad="38100" dist="38100" dir="2700000" algn="tl">
                    <a:srgbClr val="000000">
                      <a:alpha val="43137"/>
                    </a:srgbClr>
                  </a:outerShdw>
                </a:effectLst>
              </a:rPr>
              <a:t>КРАЉЕВСКА ПОРОДИЦА : Краљ Александар , Петар </a:t>
            </a:r>
            <a:r>
              <a:rPr lang="sr-Cyrl-RS" sz="2400" b="1" dirty="0" smtClean="0">
                <a:effectLst>
                  <a:outerShdw blurRad="38100" dist="38100" dir="2700000" algn="tl">
                    <a:srgbClr val="000000">
                      <a:alpha val="43137"/>
                    </a:srgbClr>
                  </a:outerShdw>
                </a:effectLst>
              </a:rPr>
              <a:t>,</a:t>
            </a:r>
            <a:r>
              <a:rPr lang="sr-Latn-CS" sz="2400" b="1" dirty="0" smtClean="0">
                <a:effectLst>
                  <a:outerShdw blurRad="38100" dist="38100" dir="2700000" algn="tl">
                    <a:srgbClr val="000000">
                      <a:alpha val="43137"/>
                    </a:srgbClr>
                  </a:outerShdw>
                </a:effectLst>
              </a:rPr>
              <a:t>Томислав , </a:t>
            </a:r>
            <a:r>
              <a:rPr lang="sr-Cyrl-RS" sz="2400" b="1" dirty="0" smtClean="0">
                <a:effectLst>
                  <a:outerShdw blurRad="38100" dist="38100" dir="2700000" algn="tl">
                    <a:srgbClr val="000000">
                      <a:alpha val="43137"/>
                    </a:srgbClr>
                  </a:outerShdw>
                </a:effectLst>
              </a:rPr>
              <a:t>Андреја и </a:t>
            </a:r>
            <a:r>
              <a:rPr lang="sr-Latn-CS" sz="2400" b="1" dirty="0" smtClean="0">
                <a:effectLst>
                  <a:outerShdw blurRad="38100" dist="38100" dir="2700000" algn="tl">
                    <a:srgbClr val="000000">
                      <a:alpha val="43137"/>
                    </a:srgbClr>
                  </a:outerShdw>
                </a:effectLst>
              </a:rPr>
              <a:t>краљица Марија</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10553413_477236902378740_5647202482948370139_n.jpg"/>
          <p:cNvPicPr>
            <a:picLocks noChangeAspect="1" noChangeArrowheads="1"/>
          </p:cNvPicPr>
          <p:nvPr/>
        </p:nvPicPr>
        <p:blipFill>
          <a:blip r:embed="rId2" cstate="print"/>
          <a:srcRect/>
          <a:stretch>
            <a:fillRect/>
          </a:stretch>
        </p:blipFill>
        <p:spPr bwMode="auto">
          <a:xfrm>
            <a:off x="609600" y="838200"/>
            <a:ext cx="7696199" cy="4752975"/>
          </a:xfrm>
          <a:prstGeom prst="rect">
            <a:avLst/>
          </a:prstGeom>
          <a:noFill/>
        </p:spPr>
      </p:pic>
      <p:sp>
        <p:nvSpPr>
          <p:cNvPr id="3" name="TextBox 2"/>
          <p:cNvSpPr txBox="1"/>
          <p:nvPr/>
        </p:nvSpPr>
        <p:spPr>
          <a:xfrm>
            <a:off x="685800" y="5791200"/>
            <a:ext cx="7620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sr-Cyrl-RS" sz="2800" b="1" dirty="0" smtClean="0">
                <a:effectLst>
                  <a:outerShdw blurRad="38100" dist="38100" dir="2700000" algn="tl">
                    <a:srgbClr val="000000">
                      <a:alpha val="43137"/>
                    </a:srgbClr>
                  </a:outerShdw>
                </a:effectLst>
              </a:rPr>
              <a:t>Треће место на Светском првенству у Уругвају</a:t>
            </a:r>
            <a:r>
              <a:rPr lang="sr-Cyrl-RS" sz="2800" b="1" dirty="0" smtClean="0"/>
              <a:t>.</a:t>
            </a:r>
            <a:endParaRPr lang="en-US"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04800"/>
            <a:ext cx="6858000" cy="2031325"/>
          </a:xfrm>
          <a:prstGeom prst="rect">
            <a:avLst/>
          </a:prstGeom>
        </p:spPr>
        <p:txBody>
          <a:bodyPr wrap="square">
            <a:spAutoFit/>
          </a:bodyPr>
          <a:lstStyle/>
          <a:p>
            <a:r>
              <a:rPr lang="ru-RU" b="1" dirty="0" smtClean="0"/>
              <a:t>Звали су га Чика Љуба или Љуба Мрав</a:t>
            </a:r>
            <a:r>
              <a:rPr lang="ru-RU" dirty="0" smtClean="0"/>
              <a:t>. Својим животом постао је не само узор својој странци, већ и симбол једног времена. Рођен 1863, умро је 1940, у предвечерје рата који је уништио државу, чији је најдоследнији заштитник била његова странка, и друштво у коме је његов живот сматран за пример врлине. Живео је на Врачару.</a:t>
            </a:r>
            <a:br>
              <a:rPr lang="ru-RU" dirty="0" smtClean="0"/>
            </a:br>
            <a:endParaRPr lang="en-US" dirty="0"/>
          </a:p>
        </p:txBody>
      </p:sp>
      <p:pic>
        <p:nvPicPr>
          <p:cNvPr id="74754" name="Picture 2" descr="Љубомир Давидовић (1863-1940)"/>
          <p:cNvPicPr>
            <a:picLocks noChangeAspect="1" noChangeArrowheads="1"/>
          </p:cNvPicPr>
          <p:nvPr/>
        </p:nvPicPr>
        <p:blipFill>
          <a:blip r:embed="rId2" cstate="print"/>
          <a:srcRect/>
          <a:stretch>
            <a:fillRect/>
          </a:stretch>
        </p:blipFill>
        <p:spPr bwMode="auto">
          <a:xfrm>
            <a:off x="304800" y="381000"/>
            <a:ext cx="1600200" cy="1905000"/>
          </a:xfrm>
          <a:prstGeom prst="rect">
            <a:avLst/>
          </a:prstGeom>
          <a:noFill/>
        </p:spPr>
      </p:pic>
      <p:sp>
        <p:nvSpPr>
          <p:cNvPr id="5" name="TextBox 4"/>
          <p:cNvSpPr txBox="1"/>
          <p:nvPr/>
        </p:nvSpPr>
        <p:spPr>
          <a:xfrm>
            <a:off x="304800" y="4114800"/>
            <a:ext cx="8610600" cy="2585323"/>
          </a:xfrm>
          <a:prstGeom prst="rect">
            <a:avLst/>
          </a:prstGeom>
          <a:noFill/>
        </p:spPr>
        <p:txBody>
          <a:bodyPr wrap="square" rtlCol="0">
            <a:spAutoFit/>
          </a:bodyPr>
          <a:lstStyle/>
          <a:p>
            <a:r>
              <a:rPr lang="ru-RU" dirty="0" smtClean="0"/>
              <a:t>После Првог светског рата и </a:t>
            </a:r>
            <a:r>
              <a:rPr lang="ru-RU" b="1" dirty="0" smtClean="0"/>
              <a:t>стварања </a:t>
            </a:r>
            <a:r>
              <a:rPr lang="ru-RU" b="1" dirty="0" smtClean="0">
                <a:solidFill>
                  <a:srgbClr val="FFFF00"/>
                </a:solidFill>
              </a:rPr>
              <a:t>Демократске странке</a:t>
            </a:r>
            <a:r>
              <a:rPr lang="ru-RU" dirty="0" smtClean="0"/>
              <a:t>, био је мандатар за састављање Владе два пута 1919. и једном 1924. На месту председника Владе остајао је релативно кратко, свега 289 дана у три мандата. Поред енергичних министара унутрашњих дела потеклих из Демократске странке, какви су били Божидар Максимовић-Кундак и Светозар Приби</a:t>
            </a:r>
            <a:r>
              <a:rPr lang="sr-Cyrl-RS" dirty="0" smtClean="0"/>
              <a:t>ћ</a:t>
            </a:r>
            <a:r>
              <a:rPr lang="ru-RU" dirty="0" smtClean="0"/>
              <a:t>евић, Љубомир Давидовић је везивао за себе осећања која нису уобичајена за позив политичара - </a:t>
            </a:r>
            <a:r>
              <a:rPr lang="ru-RU" dirty="0" smtClean="0">
                <a:solidFill>
                  <a:schemeClr val="bg1"/>
                </a:solidFill>
              </a:rPr>
              <a:t>волели су га чак и противници</a:t>
            </a:r>
            <a:r>
              <a:rPr lang="ru-RU" dirty="0" smtClean="0"/>
              <a:t>.</a:t>
            </a:r>
            <a:r>
              <a:rPr lang="sr-Cyrl-RS" dirty="0" smtClean="0"/>
              <a:t>Стално </a:t>
            </a:r>
            <a:r>
              <a:rPr lang="sr-Cyrl-RS" dirty="0" smtClean="0">
                <a:solidFill>
                  <a:srgbClr val="FFFF00"/>
                </a:solidFill>
                <a:effectLst>
                  <a:outerShdw blurRad="38100" dist="38100" dir="2700000" algn="tl">
                    <a:srgbClr val="000000">
                      <a:alpha val="43137"/>
                    </a:srgbClr>
                  </a:outerShdw>
                </a:effectLst>
              </a:rPr>
              <a:t>инсистирао на поштовању  принципа парламентарне демократије</a:t>
            </a:r>
            <a:r>
              <a:rPr lang="sr-Cyrl-RS" dirty="0" smtClean="0"/>
              <a:t>, уместо националних интереса.</a:t>
            </a:r>
            <a:r>
              <a:rPr lang="ru-RU" dirty="0" smtClean="0"/>
              <a:t> Говорило се како су га људи "више волели него што су га поштовали, више га поштовали него што су му се дивили".</a:t>
            </a:r>
            <a:endParaRPr lang="en-US" dirty="0"/>
          </a:p>
        </p:txBody>
      </p:sp>
      <p:sp>
        <p:nvSpPr>
          <p:cNvPr id="6" name="TextBox 5"/>
          <p:cNvSpPr txBox="1"/>
          <p:nvPr/>
        </p:nvSpPr>
        <p:spPr>
          <a:xfrm>
            <a:off x="228600" y="2209800"/>
            <a:ext cx="8915400" cy="1754326"/>
          </a:xfrm>
          <a:prstGeom prst="rect">
            <a:avLst/>
          </a:prstGeom>
          <a:noFill/>
        </p:spPr>
        <p:txBody>
          <a:bodyPr wrap="square" rtlCol="0">
            <a:spAutoFit/>
          </a:bodyPr>
          <a:lstStyle/>
          <a:p>
            <a:r>
              <a:rPr lang="ru-RU" b="1" dirty="0" smtClean="0">
                <a:solidFill>
                  <a:srgbClr val="FFFF00"/>
                </a:solidFill>
                <a:effectLst>
                  <a:outerShdw blurRad="38100" dist="38100" dir="2700000" algn="tl">
                    <a:srgbClr val="000000">
                      <a:alpha val="43137"/>
                    </a:srgbClr>
                  </a:outerShdw>
                </a:effectLst>
              </a:rPr>
              <a:t>Љубомир Давидовић </a:t>
            </a:r>
            <a:r>
              <a:rPr lang="ru-RU" dirty="0" smtClean="0"/>
              <a:t>био је први српски политичар који се у потпуности одшколовао у својој земљи. Завршио је природни одсек на Филозофском факултету Велике школе и био је професор гимназије у многим местима у унутрашњости Србије. Био је и </a:t>
            </a:r>
            <a:r>
              <a:rPr lang="ru-RU" b="1" dirty="0" smtClean="0"/>
              <a:t>професор престолонаследнику Александру Карађорђевићу</a:t>
            </a:r>
            <a:r>
              <a:rPr lang="ru-RU" dirty="0" smtClean="0"/>
              <a:t>. Љуба Давидовић се оштро </a:t>
            </a:r>
            <a:r>
              <a:rPr lang="ru-RU" b="1" dirty="0" smtClean="0">
                <a:solidFill>
                  <a:srgbClr val="FFFF00"/>
                </a:solidFill>
                <a:effectLst>
                  <a:outerShdw blurRad="38100" dist="38100" dir="2700000" algn="tl">
                    <a:srgbClr val="000000">
                      <a:alpha val="43137"/>
                    </a:srgbClr>
                  </a:outerShdw>
                </a:effectLst>
              </a:rPr>
              <a:t>супротстављао Александровој владавини, нарочито диктатури уведеној 1929</a:t>
            </a:r>
            <a:r>
              <a:rPr lang="ru-RU" dirty="0" smtClean="0"/>
              <a:t>, али су </a:t>
            </a:r>
            <a:r>
              <a:rPr lang="ru-RU" b="1" dirty="0" smtClean="0"/>
              <a:t>све време били у добрим личним односима</a:t>
            </a:r>
            <a:r>
              <a:rPr lang="ru-RU" dirty="0" smtClean="0"/>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133600"/>
            <a:ext cx="8991600" cy="3447098"/>
          </a:xfrm>
          <a:prstGeom prst="rect">
            <a:avLst/>
          </a:prstGeom>
          <a:noFill/>
        </p:spPr>
        <p:txBody>
          <a:bodyPr wrap="square" rtlCol="0">
            <a:spAutoFit/>
          </a:bodyPr>
          <a:lstStyle/>
          <a:p>
            <a:r>
              <a:rPr lang="ru-RU" dirty="0" smtClean="0"/>
              <a:t>Балкански пакт је организован по моделу </a:t>
            </a:r>
            <a:r>
              <a:rPr lang="ru-RU" dirty="0" smtClean="0">
                <a:hlinkClick r:id="rId2" tooltip="Мала Антанта"/>
              </a:rPr>
              <a:t>Мале Антанте</a:t>
            </a:r>
            <a:r>
              <a:rPr lang="ru-RU" dirty="0" smtClean="0"/>
              <a:t>, c тенденцијом да прерасте у политичку и економску заједницу, отворену и за друге земље. Представљао је најозбиљнији ударац политици </a:t>
            </a:r>
            <a:r>
              <a:rPr lang="ru-RU" dirty="0" smtClean="0">
                <a:hlinkClick r:id="rId3" tooltip="Краљевина Италија"/>
              </a:rPr>
              <a:t>Краљевине Италије</a:t>
            </a:r>
            <a:r>
              <a:rPr lang="ru-RU" dirty="0" smtClean="0"/>
              <a:t>. Уместо да се распада, како је </a:t>
            </a:r>
            <a:r>
              <a:rPr lang="ru-RU" dirty="0" smtClean="0">
                <a:hlinkClick r:id="rId4" tooltip="Бенито Мусолини"/>
              </a:rPr>
              <a:t>Бенито Мусолини</a:t>
            </a:r>
            <a:r>
              <a:rPr lang="ru-RU" dirty="0" smtClean="0"/>
              <a:t> прижељкивао, Југославија је јачала, ширећи свој утицај и на друге земље.</a:t>
            </a:r>
          </a:p>
          <a:p>
            <a:r>
              <a:rPr lang="ru-RU" b="1" i="1" dirty="0" smtClean="0">
                <a:solidFill>
                  <a:schemeClr val="bg1"/>
                </a:solidFill>
              </a:rPr>
              <a:t>„</a:t>
            </a:r>
            <a:r>
              <a:rPr lang="ru-RU" b="1" i="1" dirty="0" smtClean="0">
                <a:solidFill>
                  <a:schemeClr val="bg1"/>
                </a:solidFill>
                <a:effectLst>
                  <a:outerShdw blurRad="38100" dist="38100" dir="2700000" algn="tl">
                    <a:srgbClr val="000000">
                      <a:alpha val="43137"/>
                    </a:srgbClr>
                  </a:outerShdw>
                </a:effectLst>
              </a:rPr>
              <a:t>Воља краља Александра  данас све одређује</a:t>
            </a:r>
            <a:r>
              <a:rPr lang="ru-RU" b="1" i="1" dirty="0" smtClean="0">
                <a:solidFill>
                  <a:schemeClr val="bg1"/>
                </a:solidFill>
              </a:rPr>
              <a:t>“</a:t>
            </a:r>
            <a:r>
              <a:rPr lang="ru-RU" dirty="0" smtClean="0"/>
              <a:t>, писао је италијански посланик Гали. </a:t>
            </a:r>
            <a:r>
              <a:rPr lang="ru-RU" b="1" dirty="0" smtClean="0"/>
              <a:t>Када је извршена реорганизација Мале Антанте у Балкански пакт</a:t>
            </a:r>
            <a:r>
              <a:rPr lang="ru-RU" dirty="0" smtClean="0"/>
              <a:t>, Гали је известио своју владу: „</a:t>
            </a:r>
            <a:r>
              <a:rPr lang="ru-RU" dirty="0" smtClean="0">
                <a:solidFill>
                  <a:schemeClr val="bg1"/>
                </a:solidFill>
                <a:effectLst>
                  <a:outerShdw blurRad="38100" dist="38100" dir="2700000" algn="tl">
                    <a:srgbClr val="000000">
                      <a:alpha val="43137"/>
                    </a:srgbClr>
                  </a:outerShdw>
                </a:effectLst>
              </a:rPr>
              <a:t> </a:t>
            </a:r>
            <a:r>
              <a:rPr lang="ru-RU" sz="2000" b="1" dirty="0" smtClean="0">
                <a:solidFill>
                  <a:schemeClr val="bg1"/>
                </a:solidFill>
                <a:effectLst>
                  <a:outerShdw blurRad="38100" dist="38100" dir="2700000" algn="tl">
                    <a:srgbClr val="000000">
                      <a:alpha val="43137"/>
                    </a:srgbClr>
                  </a:outerShdw>
                </a:effectLst>
              </a:rPr>
              <a:t>Балкански пакт је, створен под условима које је желела Краљевина Југославија, односно краљ Александар</a:t>
            </a:r>
            <a:r>
              <a:rPr lang="ru-RU" sz="2000" dirty="0" smtClean="0">
                <a:solidFill>
                  <a:schemeClr val="bg1"/>
                </a:solidFill>
                <a:effectLst>
                  <a:outerShdw blurRad="38100" dist="38100" dir="2700000" algn="tl">
                    <a:srgbClr val="000000">
                      <a:alpha val="43137"/>
                    </a:srgbClr>
                  </a:outerShdw>
                </a:effectLst>
              </a:rPr>
              <a:t>.</a:t>
            </a:r>
            <a:r>
              <a:rPr lang="ru-RU" sz="2000" dirty="0" smtClean="0"/>
              <a:t>“</a:t>
            </a:r>
          </a:p>
          <a:p>
            <a:r>
              <a:rPr lang="ru-RU" dirty="0" smtClean="0"/>
              <a:t>Пошто је и после рата често истицао уверење да балканске државе треба да буду господари своје судбине. Будући балкански савез је замишљао као заједницу држава тог региона.</a:t>
            </a:r>
          </a:p>
          <a:p>
            <a:endParaRPr lang="en-US" sz="1600" dirty="0"/>
          </a:p>
        </p:txBody>
      </p:sp>
      <p:sp>
        <p:nvSpPr>
          <p:cNvPr id="3" name="TextBox 2"/>
          <p:cNvSpPr txBox="1"/>
          <p:nvPr/>
        </p:nvSpPr>
        <p:spPr>
          <a:xfrm>
            <a:off x="228600" y="914400"/>
            <a:ext cx="8763000" cy="1107996"/>
          </a:xfrm>
          <a:prstGeom prst="rect">
            <a:avLst/>
          </a:prstGeom>
          <a:solidFill>
            <a:srgbClr val="00B0F0"/>
          </a:solidFill>
        </p:spPr>
        <p:txBody>
          <a:bodyPr wrap="square" rtlCol="0">
            <a:spAutoFit/>
          </a:bodyPr>
          <a:lstStyle/>
          <a:p>
            <a:r>
              <a:rPr lang="ru-RU" sz="2400" b="1" dirty="0" smtClean="0">
                <a:solidFill>
                  <a:srgbClr val="FFFF00"/>
                </a:solidFill>
                <a:effectLst>
                  <a:outerShdw blurRad="38100" dist="38100" dir="2700000" algn="tl">
                    <a:srgbClr val="000000">
                      <a:alpha val="43137"/>
                    </a:srgbClr>
                  </a:outerShdw>
                </a:effectLst>
              </a:rPr>
              <a:t>Балкански пакт (савез ) 1934 </a:t>
            </a:r>
            <a:r>
              <a:rPr lang="sr-Latn-RS" sz="2400" dirty="0" smtClean="0">
                <a:solidFill>
                  <a:srgbClr val="FFFF00"/>
                </a:solidFill>
              </a:rPr>
              <a:t>-</a:t>
            </a:r>
            <a:r>
              <a:rPr lang="ru-RU" sz="2400" dirty="0" smtClean="0">
                <a:solidFill>
                  <a:srgbClr val="FFFF00"/>
                </a:solidFill>
              </a:rPr>
              <a:t> </a:t>
            </a:r>
            <a:r>
              <a:rPr lang="ru-RU" sz="2400" b="1" dirty="0" smtClean="0">
                <a:solidFill>
                  <a:srgbClr val="FFFF00"/>
                </a:solidFill>
                <a:effectLst>
                  <a:outerShdw blurRad="38100" dist="38100" dir="2700000" algn="tl">
                    <a:srgbClr val="000000">
                      <a:alpha val="43137"/>
                    </a:srgbClr>
                  </a:outerShdw>
                </a:effectLst>
              </a:rPr>
              <a:t>војно-политички савез који су чинили  Југославија , Грчка, Румунија и Турска</a:t>
            </a:r>
            <a:r>
              <a:rPr lang="ru-RU" sz="2400" b="1" dirty="0" smtClean="0">
                <a:solidFill>
                  <a:srgbClr val="FFFF00"/>
                </a:solidFill>
              </a:rPr>
              <a:t>. </a:t>
            </a:r>
            <a:r>
              <a:rPr lang="ru-RU" sz="2400" dirty="0" smtClean="0">
                <a:solidFill>
                  <a:srgbClr val="FFFF00"/>
                </a:solidFill>
              </a:rPr>
              <a:t> </a:t>
            </a:r>
          </a:p>
          <a:p>
            <a:endParaRPr lang="en-US" dirty="0"/>
          </a:p>
        </p:txBody>
      </p:sp>
      <p:sp>
        <p:nvSpPr>
          <p:cNvPr id="4" name="TextBox 3"/>
          <p:cNvSpPr txBox="1"/>
          <p:nvPr/>
        </p:nvSpPr>
        <p:spPr>
          <a:xfrm>
            <a:off x="1905000" y="228600"/>
            <a:ext cx="4800600" cy="461665"/>
          </a:xfrm>
          <a:prstGeom prst="rect">
            <a:avLst/>
          </a:prstGeom>
          <a:solidFill>
            <a:schemeClr val="accent2">
              <a:lumMod val="75000"/>
            </a:schemeClr>
          </a:solidFill>
        </p:spPr>
        <p:txBody>
          <a:bodyPr wrap="square" rtlCol="0">
            <a:spAutoFit/>
          </a:bodyPr>
          <a:lstStyle/>
          <a:p>
            <a:pPr algn="ctr"/>
            <a:r>
              <a:rPr lang="sr-Cyrl-RS" sz="2400" b="1" dirty="0" smtClean="0">
                <a:solidFill>
                  <a:srgbClr val="FFFF00"/>
                </a:solidFill>
                <a:effectLst>
                  <a:outerShdw blurRad="38100" dist="38100" dir="2700000" algn="tl">
                    <a:srgbClr val="000000">
                      <a:alpha val="43137"/>
                    </a:srgbClr>
                  </a:outerShdw>
                </a:effectLst>
              </a:rPr>
              <a:t>Спољна политика </a:t>
            </a:r>
            <a:endParaRPr lang="en-US" sz="24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may contain: 3 people"/>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slow">
    <p:pull dir="u"/>
    <p:sndAc>
      <p:stSnd>
        <p:snd r:embed="rId2" name="explode.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l_fi" descr="http://www.telegraf.rs/wp-content/uploads/2012/10/Atentat-na-Kralja-Aleksandra-I-Kara%C4%91or%C4%91evi%C4%87a-u-Marseju-2.jpg"/>
          <p:cNvPicPr>
            <a:picLocks noChangeAspect="1" noChangeArrowheads="1"/>
          </p:cNvPicPr>
          <p:nvPr/>
        </p:nvPicPr>
        <p:blipFill>
          <a:blip r:embed="rId3" cstate="print"/>
          <a:srcRect/>
          <a:stretch>
            <a:fillRect/>
          </a:stretch>
        </p:blipFill>
        <p:spPr bwMode="auto">
          <a:xfrm>
            <a:off x="228600" y="381000"/>
            <a:ext cx="4572000"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rg_hi" descr="https://encrypted-tbn2.gstatic.com/images?q=tbn:ANd9GcQxlFkMMl857UAMydky8xwVoKXbM1VAdnGbG5T1GAOadoTWV5RJSA"/>
          <p:cNvPicPr>
            <a:picLocks noChangeAspect="1" noChangeArrowheads="1"/>
          </p:cNvPicPr>
          <p:nvPr/>
        </p:nvPicPr>
        <p:blipFill>
          <a:blip r:embed="rId4" cstate="print"/>
          <a:srcRect/>
          <a:stretch>
            <a:fillRect/>
          </a:stretch>
        </p:blipFill>
        <p:spPr bwMode="auto">
          <a:xfrm>
            <a:off x="4876800" y="228600"/>
            <a:ext cx="4267200" cy="3067050"/>
          </a:xfrm>
          <a:prstGeom prst="rect">
            <a:avLst/>
          </a:prstGeom>
          <a:ln>
            <a:noFill/>
          </a:ln>
          <a:effectLst>
            <a:softEdge rad="112500"/>
          </a:effectLst>
        </p:spPr>
      </p:pic>
      <p:sp>
        <p:nvSpPr>
          <p:cNvPr id="5" name="TextBox 4"/>
          <p:cNvSpPr txBox="1"/>
          <p:nvPr/>
        </p:nvSpPr>
        <p:spPr>
          <a:xfrm>
            <a:off x="990600" y="0"/>
            <a:ext cx="6096000" cy="369332"/>
          </a:xfrm>
          <a:prstGeom prst="rect">
            <a:avLst/>
          </a:prstGeom>
          <a:noFill/>
        </p:spPr>
        <p:txBody>
          <a:bodyPr wrap="square" rtlCol="0">
            <a:spAutoFit/>
          </a:bodyPr>
          <a:lstStyle/>
          <a:p>
            <a:r>
              <a:rPr lang="sr-Cyrl-RS" b="1" dirty="0" smtClean="0">
                <a:solidFill>
                  <a:srgbClr val="FFFF00"/>
                </a:solidFill>
              </a:rPr>
              <a:t>Марсеј, 9.октобар 1934</a:t>
            </a:r>
            <a:r>
              <a:rPr lang="sr-Cyrl-RS" b="1" dirty="0" smtClean="0">
                <a:solidFill>
                  <a:schemeClr val="bg1"/>
                </a:solidFill>
              </a:rPr>
              <a:t>.</a:t>
            </a:r>
            <a:endParaRPr lang="en-US" b="1" dirty="0">
              <a:solidFill>
                <a:schemeClr val="bg1"/>
              </a:solidFill>
            </a:endParaRPr>
          </a:p>
        </p:txBody>
      </p:sp>
      <p:sp>
        <p:nvSpPr>
          <p:cNvPr id="6" name="TextBox 5"/>
          <p:cNvSpPr txBox="1"/>
          <p:nvPr/>
        </p:nvSpPr>
        <p:spPr>
          <a:xfrm>
            <a:off x="228600" y="3886200"/>
            <a:ext cx="4419600" cy="707886"/>
          </a:xfrm>
          <a:prstGeom prst="rect">
            <a:avLst/>
          </a:prstGeom>
          <a:noFill/>
        </p:spPr>
        <p:txBody>
          <a:bodyPr wrap="square" rtlCol="0">
            <a:spAutoFit/>
          </a:bodyPr>
          <a:lstStyle/>
          <a:p>
            <a:pPr algn="ctr"/>
            <a:r>
              <a:rPr lang="sr-Cyrl-RS" sz="2000" b="1" dirty="0" smtClean="0">
                <a:solidFill>
                  <a:srgbClr val="FFFF00"/>
                </a:solidFill>
                <a:effectLst>
                  <a:outerShdw blurRad="38100" dist="38100" dir="2700000" algn="tl">
                    <a:srgbClr val="000000">
                      <a:alpha val="43137"/>
                    </a:srgbClr>
                  </a:outerShdw>
                </a:effectLst>
              </a:rPr>
              <a:t>Атентат на краља Александра </a:t>
            </a:r>
          </a:p>
          <a:p>
            <a:pPr algn="ctr"/>
            <a:r>
              <a:rPr lang="sr-Cyrl-CS" sz="2000" b="1" dirty="0" smtClean="0">
                <a:solidFill>
                  <a:srgbClr val="FFFF00"/>
                </a:solidFill>
                <a:effectLst>
                  <a:outerShdw blurRad="38100" dist="38100" dir="2700000" algn="tl">
                    <a:srgbClr val="000000">
                      <a:alpha val="43137"/>
                    </a:srgbClr>
                  </a:outerShdw>
                </a:effectLst>
              </a:rPr>
              <a:t>у Марсеју</a:t>
            </a:r>
            <a:endParaRPr lang="en-US" sz="2000"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4876800" y="3124200"/>
            <a:ext cx="5867400" cy="1200329"/>
          </a:xfrm>
          <a:prstGeom prst="rect">
            <a:avLst/>
          </a:prstGeom>
          <a:noFill/>
        </p:spPr>
        <p:txBody>
          <a:bodyPr wrap="square" rtlCol="0">
            <a:spAutoFit/>
          </a:bodyPr>
          <a:lstStyle/>
          <a:p>
            <a:r>
              <a:rPr lang="sr-Cyrl-RS" b="1" dirty="0" smtClean="0">
                <a:solidFill>
                  <a:srgbClr val="FFFF00"/>
                </a:solidFill>
                <a:effectLst>
                  <a:outerShdw blurRad="38100" dist="38100" dir="2700000" algn="tl">
                    <a:srgbClr val="000000">
                      <a:alpha val="43137"/>
                    </a:srgbClr>
                  </a:outerShdw>
                </a:effectLst>
              </a:rPr>
              <a:t>Краљ Александар и</a:t>
            </a:r>
            <a:r>
              <a:rPr lang="sr-Latn-RS" b="1" dirty="0" smtClean="0">
                <a:solidFill>
                  <a:srgbClr val="FFFF00"/>
                </a:solidFill>
                <a:effectLst>
                  <a:outerShdw blurRad="38100" dist="38100" dir="2700000" algn="tl">
                    <a:srgbClr val="000000">
                      <a:alpha val="43137"/>
                    </a:srgbClr>
                  </a:outerShdw>
                </a:effectLst>
              </a:rPr>
              <a:t> </a:t>
            </a:r>
            <a:r>
              <a:rPr lang="sr-Cyrl-RS" b="1" dirty="0" smtClean="0">
                <a:solidFill>
                  <a:srgbClr val="FFFF00"/>
                </a:solidFill>
                <a:effectLst>
                  <a:outerShdw blurRad="38100" dist="38100" dir="2700000" algn="tl">
                    <a:srgbClr val="000000">
                      <a:alpha val="43137"/>
                    </a:srgbClr>
                  </a:outerShdw>
                </a:effectLst>
              </a:rPr>
              <a:t>Луј Барту</a:t>
            </a:r>
            <a:endParaRPr lang="en-US" b="1" dirty="0" smtClean="0">
              <a:solidFill>
                <a:srgbClr val="FFFF00"/>
              </a:solidFill>
              <a:effectLst>
                <a:outerShdw blurRad="38100" dist="38100" dir="2700000" algn="tl">
                  <a:srgbClr val="000000">
                    <a:alpha val="43137"/>
                  </a:srgbClr>
                </a:outerShdw>
              </a:effectLst>
            </a:endParaRPr>
          </a:p>
          <a:p>
            <a:r>
              <a:rPr lang="sr-Cyrl-RS" b="1" dirty="0" smtClean="0"/>
              <a:t> </a:t>
            </a:r>
          </a:p>
          <a:p>
            <a:endParaRPr lang="sr-Cyrl-RS" b="1" dirty="0" smtClean="0"/>
          </a:p>
          <a:p>
            <a:r>
              <a:rPr lang="sr-Cyrl-RS" b="1" dirty="0" smtClean="0"/>
              <a:t>  </a:t>
            </a:r>
            <a:endParaRPr lang="en-US" b="1" dirty="0"/>
          </a:p>
        </p:txBody>
      </p:sp>
      <p:pic>
        <p:nvPicPr>
          <p:cNvPr id="1029" name="Picture 5" descr="http://www.jugosloveni.info/modules/gallery/galleries/Kralj-Aleksandar/IMG_3F704F-DC9283-FECADE-314755-6869D7-E9A328.jpg"/>
          <p:cNvPicPr>
            <a:picLocks noChangeAspect="1" noChangeArrowheads="1"/>
          </p:cNvPicPr>
          <p:nvPr/>
        </p:nvPicPr>
        <p:blipFill>
          <a:blip r:embed="rId5" cstate="print"/>
          <a:srcRect/>
          <a:stretch>
            <a:fillRect/>
          </a:stretch>
        </p:blipFill>
        <p:spPr bwMode="auto">
          <a:xfrm>
            <a:off x="4495800" y="3733800"/>
            <a:ext cx="4648200" cy="3124200"/>
          </a:xfrm>
          <a:prstGeom prst="rect">
            <a:avLst/>
          </a:prstGeom>
          <a:noFill/>
        </p:spPr>
      </p:pic>
      <p:sp>
        <p:nvSpPr>
          <p:cNvPr id="9" name="TextBox 8"/>
          <p:cNvSpPr txBox="1"/>
          <p:nvPr/>
        </p:nvSpPr>
        <p:spPr>
          <a:xfrm>
            <a:off x="304800" y="5181600"/>
            <a:ext cx="4267200" cy="369332"/>
          </a:xfrm>
          <a:prstGeom prst="rect">
            <a:avLst/>
          </a:prstGeom>
          <a:noFill/>
        </p:spPr>
        <p:txBody>
          <a:bodyPr wrap="square" rtlCol="0">
            <a:spAutoFit/>
          </a:bodyPr>
          <a:lstStyle/>
          <a:p>
            <a:r>
              <a:rPr lang="sr-Cyrl-RS" b="1" dirty="0" smtClean="0"/>
              <a:t>Сахрана краља Александра</a:t>
            </a:r>
            <a:endParaRPr lang="en-US" b="1" dirty="0"/>
          </a:p>
        </p:txBody>
      </p:sp>
      <p:cxnSp>
        <p:nvCxnSpPr>
          <p:cNvPr id="11" name="Straight Arrow Connector 10"/>
          <p:cNvCxnSpPr/>
          <p:nvPr/>
        </p:nvCxnSpPr>
        <p:spPr>
          <a:xfrm>
            <a:off x="2286000" y="5486400"/>
            <a:ext cx="2362200" cy="914400"/>
          </a:xfrm>
          <a:prstGeom prst="straightConnector1">
            <a:avLst/>
          </a:prstGeom>
          <a:ln>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 y="4572000"/>
            <a:ext cx="4191000" cy="923330"/>
          </a:xfrm>
          <a:prstGeom prst="rect">
            <a:avLst/>
          </a:prstGeom>
          <a:noFill/>
        </p:spPr>
        <p:txBody>
          <a:bodyPr wrap="square" rtlCol="0">
            <a:spAutoFit/>
          </a:bodyPr>
          <a:lstStyle/>
          <a:p>
            <a:r>
              <a:rPr lang="sr-Cyrl-RS" b="1" dirty="0" smtClean="0">
                <a:solidFill>
                  <a:srgbClr val="FFFF00"/>
                </a:solidFill>
              </a:rPr>
              <a:t>Атентатор: Бугарин Владо Георгијев Черноземски</a:t>
            </a:r>
            <a:endParaRPr lang="en-US" b="1" dirty="0" smtClean="0">
              <a:solidFill>
                <a:srgbClr val="FFFF00"/>
              </a:solidFill>
            </a:endParaRPr>
          </a:p>
          <a:p>
            <a:endParaRPr lang="en-GB" dirty="0"/>
          </a:p>
        </p:txBody>
      </p:sp>
    </p:spTree>
  </p:cSld>
  <p:clrMapOvr>
    <a:masterClrMapping/>
  </p:clrMapOvr>
  <p:transition spd="slow">
    <p:wheel spokes="3"/>
    <p:sndAc>
      <p:stSnd>
        <p:snd r:embed="rId2" name="explode.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0" y="214313"/>
            <a:ext cx="8686800" cy="1214437"/>
          </a:xfrm>
        </p:spPr>
        <p:txBody>
          <a:bodyPr>
            <a:normAutofit/>
          </a:bodyPr>
          <a:lstStyle/>
          <a:p>
            <a:pPr algn="ctr" eaLnBrk="1" hangingPunct="1">
              <a:defRPr/>
            </a:pPr>
            <a:r>
              <a:rPr lang="sr-Cyrl-CS" dirty="0" smtClean="0"/>
              <a:t>      </a:t>
            </a:r>
            <a:r>
              <a:rPr lang="sr-Cyrl-CS" dirty="0" smtClean="0">
                <a:solidFill>
                  <a:schemeClr val="tx1"/>
                </a:solidFill>
                <a:latin typeface="Arial Black" pitchFamily="34" charset="0"/>
              </a:rPr>
              <a:t>Краљевина </a:t>
            </a:r>
            <a:r>
              <a:rPr lang="sr-Latn-RS" dirty="0" smtClean="0">
                <a:solidFill>
                  <a:schemeClr val="tx1"/>
                </a:solidFill>
                <a:latin typeface="Arial Black" pitchFamily="34" charset="0"/>
              </a:rPr>
              <a:t>J</a:t>
            </a:r>
            <a:r>
              <a:rPr lang="sr-Cyrl-RS" dirty="0" smtClean="0">
                <a:solidFill>
                  <a:schemeClr val="tx1"/>
                </a:solidFill>
                <a:latin typeface="Arial Black" pitchFamily="34" charset="0"/>
              </a:rPr>
              <a:t>угославија</a:t>
            </a:r>
            <a:r>
              <a:rPr lang="sr-Cyrl-CS" dirty="0" smtClean="0">
                <a:solidFill>
                  <a:schemeClr val="tx1"/>
                </a:solidFill>
                <a:latin typeface="Arial Black" pitchFamily="34" charset="0"/>
              </a:rPr>
              <a:t> 193</a:t>
            </a:r>
            <a:r>
              <a:rPr lang="sr-Cyrl-RS" dirty="0" smtClean="0">
                <a:solidFill>
                  <a:schemeClr val="tx1"/>
                </a:solidFill>
                <a:latin typeface="Arial Black" pitchFamily="34" charset="0"/>
              </a:rPr>
              <a:t>5</a:t>
            </a:r>
            <a:r>
              <a:rPr lang="sr-Latn-RS" dirty="0" smtClean="0">
                <a:solidFill>
                  <a:schemeClr val="tx1"/>
                </a:solidFill>
                <a:latin typeface="Arial Black" pitchFamily="34" charset="0"/>
              </a:rPr>
              <a:t>-19</a:t>
            </a:r>
            <a:r>
              <a:rPr lang="sr-Cyrl-RS" dirty="0" smtClean="0">
                <a:solidFill>
                  <a:schemeClr val="tx1"/>
                </a:solidFill>
                <a:latin typeface="Arial Black" pitchFamily="34" charset="0"/>
              </a:rPr>
              <a:t>39</a:t>
            </a:r>
            <a:r>
              <a:rPr lang="sr-Cyrl-CS" dirty="0" smtClean="0">
                <a:solidFill>
                  <a:schemeClr val="tx1"/>
                </a:solidFill>
                <a:latin typeface="Arial Black" pitchFamily="34" charset="0"/>
              </a:rPr>
              <a:t>.</a:t>
            </a:r>
            <a:endParaRPr lang="en-US" dirty="0" smtClean="0">
              <a:solidFill>
                <a:schemeClr val="tx1"/>
              </a:solidFill>
              <a:latin typeface="Arial Black" pitchFamily="34" charset="0"/>
            </a:endParaRPr>
          </a:p>
        </p:txBody>
      </p:sp>
      <p:sp>
        <p:nvSpPr>
          <p:cNvPr id="182275" name="Rectangle 3"/>
          <p:cNvSpPr>
            <a:spLocks noGrp="1" noChangeArrowheads="1"/>
          </p:cNvSpPr>
          <p:nvPr>
            <p:ph type="subTitle" idx="1"/>
          </p:nvPr>
        </p:nvSpPr>
        <p:spPr>
          <a:xfrm>
            <a:off x="1000125" y="1371600"/>
            <a:ext cx="4791075" cy="1258888"/>
          </a:xfrm>
        </p:spPr>
        <p:txBody>
          <a:bodyPr>
            <a:normAutofit/>
          </a:bodyPr>
          <a:lstStyle/>
          <a:p>
            <a:pPr eaLnBrk="1" hangingPunct="1">
              <a:buFont typeface="Wingdings" pitchFamily="2" charset="2"/>
              <a:buNone/>
            </a:pPr>
            <a:endParaRPr lang="sr-Cyrl-CS" sz="1400" i="1" dirty="0" smtClean="0">
              <a:solidFill>
                <a:schemeClr val="tx1"/>
              </a:solidFill>
              <a:latin typeface="Arial Black" pitchFamily="34" charset="0"/>
            </a:endParaRPr>
          </a:p>
          <a:p>
            <a:pPr eaLnBrk="1" hangingPunct="1">
              <a:buFont typeface="Wingdings" pitchFamily="2" charset="2"/>
              <a:buNone/>
            </a:pPr>
            <a:endParaRPr lang="en-US" sz="1400" i="1" dirty="0" smtClean="0">
              <a:solidFill>
                <a:srgbClr val="99FF99"/>
              </a:solidFill>
              <a:latin typeface="Arial Black" pitchFamily="34" charset="0"/>
            </a:endParaRPr>
          </a:p>
          <a:p>
            <a:pPr eaLnBrk="1" hangingPunct="1">
              <a:buFont typeface="Wingdings" pitchFamily="2" charset="2"/>
              <a:buNone/>
            </a:pPr>
            <a:endParaRPr lang="en-US" sz="1800" b="1" i="1" dirty="0" smtClean="0">
              <a:solidFill>
                <a:srgbClr val="FFFF00"/>
              </a:solidFill>
              <a:latin typeface="Arial Black" pitchFamily="34" charset="0"/>
            </a:endParaRPr>
          </a:p>
        </p:txBody>
      </p:sp>
      <p:pic>
        <p:nvPicPr>
          <p:cNvPr id="3077" name="Picture 4" descr="Kingdom_of_Yugoslavia_CoA_%28big%29"/>
          <p:cNvPicPr>
            <a:picLocks noChangeAspect="1" noChangeArrowheads="1"/>
          </p:cNvPicPr>
          <p:nvPr/>
        </p:nvPicPr>
        <p:blipFill>
          <a:blip r:embed="rId5" cstate="print"/>
          <a:srcRect/>
          <a:stretch>
            <a:fillRect/>
          </a:stretch>
        </p:blipFill>
        <p:spPr bwMode="auto">
          <a:xfrm>
            <a:off x="5410199" y="3286125"/>
            <a:ext cx="2987675" cy="3143250"/>
          </a:xfrm>
          <a:prstGeom prst="rect">
            <a:avLst/>
          </a:prstGeom>
          <a:noFill/>
          <a:ln w="9525">
            <a:noFill/>
            <a:miter lim="800000"/>
            <a:headEnd/>
            <a:tailEnd/>
          </a:ln>
        </p:spPr>
      </p:pic>
      <p:pic>
        <p:nvPicPr>
          <p:cNvPr id="3078" name="Picture 7" descr="http://upload.wikimedia.org/wikipedia/sr/3/31/Veliki_i_kraljevski_grb.PNG"/>
          <p:cNvPicPr>
            <a:picLocks noChangeAspect="1" noChangeArrowheads="1"/>
          </p:cNvPicPr>
          <p:nvPr/>
        </p:nvPicPr>
        <p:blipFill>
          <a:blip r:embed="rId6" cstate="print"/>
          <a:srcRect/>
          <a:stretch>
            <a:fillRect/>
          </a:stretch>
        </p:blipFill>
        <p:spPr bwMode="auto">
          <a:xfrm>
            <a:off x="2286000" y="1447800"/>
            <a:ext cx="3886200" cy="2195513"/>
          </a:xfrm>
          <a:prstGeom prst="rect">
            <a:avLst/>
          </a:prstGeom>
          <a:noFill/>
          <a:ln w="9525">
            <a:noFill/>
            <a:miter lim="800000"/>
            <a:headEnd/>
            <a:tailEnd/>
          </a:ln>
        </p:spPr>
      </p:pic>
      <p:sp>
        <p:nvSpPr>
          <p:cNvPr id="7" name="TextBox 6"/>
          <p:cNvSpPr txBox="1"/>
          <p:nvPr/>
        </p:nvSpPr>
        <p:spPr>
          <a:xfrm>
            <a:off x="1524000" y="3657600"/>
            <a:ext cx="4724400" cy="646331"/>
          </a:xfrm>
          <a:prstGeom prst="rect">
            <a:avLst/>
          </a:prstGeom>
          <a:noFill/>
        </p:spPr>
        <p:txBody>
          <a:bodyPr wrap="square" rtlCol="0">
            <a:spAutoFit/>
          </a:bodyPr>
          <a:lstStyle/>
          <a:p>
            <a:r>
              <a:rPr lang="sr-Cyrl-CS" b="1" i="1" dirty="0" smtClean="0">
                <a:latin typeface="Arial Black" pitchFamily="34" charset="0"/>
              </a:rPr>
              <a:t>Застава</a:t>
            </a:r>
            <a:r>
              <a:rPr lang="en-US" b="1" i="1" dirty="0" smtClean="0">
                <a:latin typeface="Arial Black" pitchFamily="34" charset="0"/>
              </a:rPr>
              <a:t> </a:t>
            </a:r>
            <a:r>
              <a:rPr lang="sr-Cyrl-CS" b="1" i="1" dirty="0" smtClean="0">
                <a:latin typeface="Arial Black" pitchFamily="34" charset="0"/>
              </a:rPr>
              <a:t>и грб</a:t>
            </a:r>
          </a:p>
          <a:p>
            <a:endParaRPr lang="en-US" dirty="0"/>
          </a:p>
        </p:txBody>
      </p:sp>
      <p:pic>
        <p:nvPicPr>
          <p:cNvPr id="8" name="Content Placeholder 6" descr="200px-Naval_Ensign_of_the_Kingdom_of_Yugoslavia.svg.png"/>
          <p:cNvPicPr>
            <a:picLocks noChangeAspect="1"/>
          </p:cNvPicPr>
          <p:nvPr/>
        </p:nvPicPr>
        <p:blipFill>
          <a:blip r:embed="rId7" cstate="print"/>
          <a:stretch>
            <a:fillRect/>
          </a:stretch>
        </p:blipFill>
        <p:spPr>
          <a:xfrm>
            <a:off x="914400" y="4038600"/>
            <a:ext cx="3505200" cy="2330958"/>
          </a:xfrm>
          <a:prstGeom prst="rect">
            <a:avLst/>
          </a:prstGeom>
        </p:spPr>
      </p:pic>
    </p:spTree>
    <p:custDataLst>
      <p:tags r:id="rId1"/>
    </p:custDataLst>
  </p:cSld>
  <p:clrMapOvr>
    <a:masterClrMapping/>
  </p:clrMapOvr>
  <p:transition>
    <p:comb dir="vert"/>
    <p:sndAc>
      <p:stSnd>
        <p:snd r:embed="rId4"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2274">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lidesharecdn.com/random-120224114437-phpapp01/95/j-6-728.jpg?cb=133010560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spd="med">
    <p:wedge/>
    <p:sndAc>
      <p:stSnd>
        <p:snd r:embed="rId2" name="push.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57200"/>
            <a:ext cx="9144000" cy="6186309"/>
          </a:xfrm>
          <a:prstGeom prst="rect">
            <a:avLst/>
          </a:prstGeom>
          <a:noFill/>
        </p:spPr>
        <p:txBody>
          <a:bodyPr wrap="square" rtlCol="0">
            <a:spAutoFit/>
          </a:bodyPr>
          <a:lstStyle/>
          <a:p>
            <a:r>
              <a:rPr lang="ru-RU" dirty="0" smtClean="0"/>
              <a:t>У ситуацији новог заоштравања после петомајских избора, кнез Павле Карађорђевић, делујући из позадине, изазвао пад владе Богољуба Јевтића и мандат за састав нове доделио Милану Стојадиновићу. </a:t>
            </a:r>
            <a:r>
              <a:rPr lang="ru-RU" b="1" dirty="0" smtClean="0">
                <a:solidFill>
                  <a:schemeClr val="bg1"/>
                </a:solidFill>
                <a:effectLst>
                  <a:outerShdw blurRad="38100" dist="38100" dir="2700000" algn="tl">
                    <a:srgbClr val="000000">
                      <a:alpha val="43137"/>
                    </a:srgbClr>
                  </a:outerShdw>
                </a:effectLst>
              </a:rPr>
              <a:t>Наставља југословенску и диктаторску политику краља Александра-краљев аманет о очувању југословенства</a:t>
            </a:r>
            <a:r>
              <a:rPr lang="ru-RU" dirty="0" smtClean="0"/>
              <a:t>: </a:t>
            </a:r>
            <a:r>
              <a:rPr lang="ru-RU" b="1" dirty="0" smtClean="0"/>
              <a:t>Влада Стојадиновић - Корошец - Спахо пошла је од тога да ће краљев аманет најбоље сачувати ако буде ишла путем смиривања и стишавања политичких заоштрености.</a:t>
            </a:r>
          </a:p>
          <a:p>
            <a:r>
              <a:rPr lang="ru-RU" dirty="0" smtClean="0">
                <a:solidFill>
                  <a:schemeClr val="bg1"/>
                </a:solidFill>
              </a:rPr>
              <a:t> </a:t>
            </a:r>
            <a:r>
              <a:rPr lang="sr-Cyrl-RS" sz="2000" b="1" u="sng" dirty="0" smtClean="0">
                <a:solidFill>
                  <a:srgbClr val="FFFF00"/>
                </a:solidFill>
                <a:effectLst>
                  <a:outerShdw blurRad="38100" dist="38100" dir="2700000" algn="tl">
                    <a:srgbClr val="000000">
                      <a:alpha val="43137"/>
                    </a:srgbClr>
                  </a:outerShdw>
                </a:effectLst>
              </a:rPr>
              <a:t>Економска политика Милана Стојадниовића-</a:t>
            </a:r>
            <a:r>
              <a:rPr lang="ru-RU" sz="2000" b="1" u="sng" dirty="0" smtClean="0">
                <a:solidFill>
                  <a:srgbClr val="FFFF00"/>
                </a:solidFill>
                <a:effectLst>
                  <a:outerShdw blurRad="38100" dist="38100" dir="2700000" algn="tl">
                    <a:srgbClr val="000000">
                      <a:alpha val="43137"/>
                    </a:srgbClr>
                  </a:outerShdw>
                </a:effectLst>
              </a:rPr>
              <a:t> </a:t>
            </a:r>
            <a:r>
              <a:rPr lang="ru-RU" dirty="0" smtClean="0"/>
              <a:t>познати финансијски стручњак </a:t>
            </a:r>
            <a:r>
              <a:rPr lang="sr-Cyrl-RS" dirty="0" smtClean="0"/>
              <a:t>: </a:t>
            </a:r>
            <a:endParaRPr lang="ru-RU" b="1" dirty="0" smtClean="0"/>
          </a:p>
          <a:p>
            <a:r>
              <a:rPr lang="ru-RU" b="1" dirty="0" smtClean="0"/>
              <a:t>Стојадиновић је био први премијер са модерном економском визијом</a:t>
            </a:r>
            <a:r>
              <a:rPr lang="ru-RU" dirty="0" smtClean="0"/>
              <a:t>, </a:t>
            </a:r>
            <a:r>
              <a:rPr lang="ru-RU" b="1" dirty="0" smtClean="0"/>
              <a:t>решен да унутрашњу и спољњу политику стави у службу економије. </a:t>
            </a:r>
            <a:r>
              <a:rPr lang="ru-RU" sz="2000" b="1" u="sng" dirty="0" smtClean="0">
                <a:solidFill>
                  <a:srgbClr val="FFFF00"/>
                </a:solidFill>
                <a:effectLst>
                  <a:outerShdw blurRad="38100" dist="38100" dir="2700000" algn="tl">
                    <a:srgbClr val="000000">
                      <a:alpha val="43137"/>
                    </a:srgbClr>
                  </a:outerShdw>
                </a:effectLst>
              </a:rPr>
              <a:t>Спроводио је политику јавних радова</a:t>
            </a:r>
            <a:r>
              <a:rPr lang="ru-RU" sz="2000" b="1" dirty="0" smtClean="0">
                <a:solidFill>
                  <a:srgbClr val="FFFF00"/>
                </a:solidFill>
                <a:effectLst>
                  <a:outerShdw blurRad="38100" dist="38100" dir="2700000" algn="tl">
                    <a:srgbClr val="000000">
                      <a:alpha val="43137"/>
                    </a:srgbClr>
                  </a:outerShdw>
                </a:effectLst>
              </a:rPr>
              <a:t>, </a:t>
            </a:r>
            <a:r>
              <a:rPr lang="ru-RU" sz="2000" b="1" dirty="0" smtClean="0">
                <a:solidFill>
                  <a:schemeClr val="bg1"/>
                </a:solidFill>
                <a:effectLst>
                  <a:outerShdw blurRad="38100" dist="38100" dir="2700000" algn="tl">
                    <a:srgbClr val="000000">
                      <a:alpha val="43137"/>
                    </a:srgbClr>
                  </a:outerShdw>
                </a:effectLst>
              </a:rPr>
              <a:t>градио је пруге, нове бетонске путеве, поправљао и проширивао луке, изграђивао обалу и канале  (мелиорација) и за те радове запослио око 150.000 људи,</a:t>
            </a:r>
            <a:r>
              <a:rPr lang="ru-RU" sz="2000" b="1" dirty="0" smtClean="0">
                <a:solidFill>
                  <a:srgbClr val="FFFF00"/>
                </a:solidFill>
                <a:effectLst>
                  <a:outerShdw blurRad="38100" dist="38100" dir="2700000" algn="tl">
                    <a:srgbClr val="000000">
                      <a:alpha val="43137"/>
                    </a:srgbClr>
                  </a:outerShdw>
                </a:effectLst>
              </a:rPr>
              <a:t> </a:t>
            </a:r>
            <a:r>
              <a:rPr lang="ru-RU" sz="2000" b="1" dirty="0" smtClean="0">
                <a:solidFill>
                  <a:schemeClr val="bg1"/>
                </a:solidFill>
                <a:effectLst>
                  <a:outerShdw blurRad="38100" dist="38100" dir="2700000" algn="tl">
                    <a:srgbClr val="000000">
                      <a:alpha val="43137"/>
                    </a:srgbClr>
                  </a:outerShdw>
                </a:effectLst>
              </a:rPr>
              <a:t>док је </a:t>
            </a:r>
            <a:r>
              <a:rPr lang="ru-RU" sz="2000" b="1" dirty="0" smtClean="0">
                <a:solidFill>
                  <a:srgbClr val="FFFF00"/>
                </a:solidFill>
                <a:effectLst>
                  <a:outerShdw blurRad="38100" dist="38100" dir="2700000" algn="tl">
                    <a:srgbClr val="000000">
                      <a:alpha val="43137"/>
                    </a:srgbClr>
                  </a:outerShdw>
                </a:effectLst>
              </a:rPr>
              <a:t>сељацима укинуо добар део дугова </a:t>
            </a:r>
            <a:r>
              <a:rPr lang="ru-RU" sz="2000" b="1" dirty="0" smtClean="0">
                <a:solidFill>
                  <a:schemeClr val="bg1"/>
                </a:solidFill>
                <a:effectLst>
                  <a:outerShdw blurRad="38100" dist="38100" dir="2700000" algn="tl">
                    <a:srgbClr val="000000">
                      <a:alpha val="43137"/>
                    </a:srgbClr>
                  </a:outerShdw>
                </a:effectLst>
              </a:rPr>
              <a:t>и тако повећао њихову куповну моћ. Посебно се занимао за </a:t>
            </a:r>
            <a:r>
              <a:rPr lang="ru-RU" sz="2000" b="1" u="sng" dirty="0" smtClean="0">
                <a:solidFill>
                  <a:srgbClr val="FFFF00"/>
                </a:solidFill>
                <a:effectLst>
                  <a:outerShdw blurRad="38100" dist="38100" dir="2700000" algn="tl">
                    <a:srgbClr val="000000">
                      <a:alpha val="43137"/>
                    </a:srgbClr>
                  </a:outerShdw>
                </a:effectLst>
              </a:rPr>
              <a:t>напредак индустрије</a:t>
            </a:r>
            <a:r>
              <a:rPr lang="ru-RU" b="1" dirty="0" smtClean="0"/>
              <a:t>. </a:t>
            </a:r>
            <a:r>
              <a:rPr lang="ru-RU" sz="1600" dirty="0" smtClean="0"/>
              <a:t>Отворена је рафинерија бакра у </a:t>
            </a:r>
            <a:r>
              <a:rPr lang="ru-RU" sz="1600" dirty="0" smtClean="0">
                <a:hlinkClick r:id="rId2" tooltip="Бор (град)"/>
              </a:rPr>
              <a:t>Бору</a:t>
            </a:r>
            <a:r>
              <a:rPr lang="ru-RU" sz="1600" dirty="0" smtClean="0"/>
              <a:t>, рафинерија олова у </a:t>
            </a:r>
            <a:r>
              <a:rPr lang="ru-RU" sz="1600" dirty="0" smtClean="0">
                <a:hlinkClick r:id="rId3" tooltip="Трепча"/>
              </a:rPr>
              <a:t>Трепчи</a:t>
            </a:r>
            <a:r>
              <a:rPr lang="ru-RU" sz="1600" dirty="0" smtClean="0"/>
              <a:t> и алуминијума крај </a:t>
            </a:r>
            <a:r>
              <a:rPr lang="ru-RU" sz="1600" dirty="0" smtClean="0">
                <a:hlinkClick r:id="rId4" tooltip="Шибеник"/>
              </a:rPr>
              <a:t>Шибеника</a:t>
            </a:r>
            <a:r>
              <a:rPr lang="ru-RU" sz="1600" dirty="0" smtClean="0"/>
              <a:t>. За његове владе подигнуто је укупно 111 нових фабрика и основано сто нових индустријских предузећа, у 92% случајева са домаћим </a:t>
            </a:r>
            <a:r>
              <a:rPr lang="ru-RU" sz="1600" dirty="0" smtClean="0">
                <a:hlinkClick r:id="rId5" tooltip="Капитал"/>
              </a:rPr>
              <a:t>капиталом</a:t>
            </a:r>
            <a:r>
              <a:rPr lang="ru-RU" sz="1600" dirty="0" smtClean="0"/>
              <a:t>. Изграђене су нове </a:t>
            </a:r>
            <a:r>
              <a:rPr lang="ru-RU" sz="1600" dirty="0" smtClean="0">
                <a:hlinkClick r:id="rId6" tooltip="Електране"/>
              </a:rPr>
              <a:t>електричне централе</a:t>
            </a:r>
            <a:r>
              <a:rPr lang="ru-RU" sz="1600" dirty="0" smtClean="0"/>
              <a:t> и нови далеководи. Основу тешке индустрије чинили су државни рудници железа у </a:t>
            </a:r>
            <a:r>
              <a:rPr lang="ru-RU" sz="1600" dirty="0" smtClean="0">
                <a:hlinkClick r:id="rId7" tooltip="Љубија (Приједор)"/>
              </a:rPr>
              <a:t>Љубовији</a:t>
            </a:r>
            <a:r>
              <a:rPr lang="ru-RU" sz="1600" dirty="0" smtClean="0"/>
              <a:t> и </a:t>
            </a:r>
            <a:r>
              <a:rPr lang="ru-RU" sz="1600" dirty="0" smtClean="0">
                <a:hlinkClick r:id="rId8" tooltip="Вареш"/>
              </a:rPr>
              <a:t>Варешу</a:t>
            </a:r>
            <a:r>
              <a:rPr lang="ru-RU" sz="1600" dirty="0" smtClean="0"/>
              <a:t>, топионица и ливница у Варешу и железара у </a:t>
            </a:r>
            <a:r>
              <a:rPr lang="ru-RU" sz="1600" dirty="0" smtClean="0">
                <a:hlinkClick r:id="rId9" tooltip="Зеница (Зеница)"/>
              </a:rPr>
              <a:t>Зеници</a:t>
            </a:r>
            <a:r>
              <a:rPr lang="ru-RU" sz="1600" dirty="0" smtClean="0"/>
              <a:t>, све и обједињено у оквиру предузећа „Југострој“. Тада се почело са стварањем авиоиндустрије у </a:t>
            </a:r>
            <a:r>
              <a:rPr lang="ru-RU" sz="1600" dirty="0" smtClean="0">
                <a:hlinkClick r:id="rId10" tooltip="Земун"/>
              </a:rPr>
              <a:t>Земуну</a:t>
            </a:r>
            <a:r>
              <a:rPr lang="ru-RU" sz="1600" dirty="0" smtClean="0"/>
              <a:t> и аутоиндустрије у </a:t>
            </a:r>
            <a:r>
              <a:rPr lang="ru-RU" sz="1600" dirty="0" smtClean="0">
                <a:hlinkClick r:id="rId11" tooltip="Раковица (Београд)"/>
              </a:rPr>
              <a:t>Раковици</a:t>
            </a:r>
            <a:r>
              <a:rPr lang="ru-RU" sz="1600" dirty="0" smtClean="0"/>
              <a:t>, отворена је фабрика сумпорне киселине „Зорка“ у </a:t>
            </a:r>
            <a:r>
              <a:rPr lang="ru-RU" sz="1600" dirty="0" smtClean="0">
                <a:hlinkClick r:id="rId12" tooltip="Шабац"/>
              </a:rPr>
              <a:t>Шапцу</a:t>
            </a:r>
            <a:r>
              <a:rPr lang="ru-RU" sz="1600" dirty="0" smtClean="0"/>
              <a:t>, а произведена је и прва домаћа локомотива „Сава“.</a:t>
            </a:r>
            <a:r>
              <a:rPr lang="ru-RU" dirty="0" smtClean="0"/>
              <a:t> Вешт у берзанским пословима и сам се обогатио. </a:t>
            </a:r>
            <a:r>
              <a:rPr lang="ru-RU" b="1" u="sng" dirty="0" smtClean="0">
                <a:solidFill>
                  <a:srgbClr val="FFFF00"/>
                </a:solidFill>
              </a:rPr>
              <a:t>Бакар, алуминијум, и гвожђе извозио у Италију и Немачку.</a:t>
            </a:r>
          </a:p>
          <a:p>
            <a:endParaRPr lang="en-US" dirty="0"/>
          </a:p>
        </p:txBody>
      </p:sp>
      <p:sp>
        <p:nvSpPr>
          <p:cNvPr id="4" name="TextBox 3"/>
          <p:cNvSpPr txBox="1"/>
          <p:nvPr/>
        </p:nvSpPr>
        <p:spPr>
          <a:xfrm>
            <a:off x="0" y="0"/>
            <a:ext cx="8305800" cy="369332"/>
          </a:xfrm>
          <a:prstGeom prst="rect">
            <a:avLst/>
          </a:prstGeom>
          <a:solidFill>
            <a:srgbClr val="00B0F0"/>
          </a:solidFill>
        </p:spPr>
        <p:txBody>
          <a:bodyPr wrap="square" rtlCol="0">
            <a:spAutoFit/>
          </a:bodyPr>
          <a:lstStyle/>
          <a:p>
            <a:r>
              <a:rPr lang="sr-Cyrl-RS" b="1" dirty="0" smtClean="0">
                <a:solidFill>
                  <a:srgbClr val="FFFF00"/>
                </a:solidFill>
              </a:rPr>
              <a:t>Диктатура без диктатора - влада Милана Стојадиновића (1935-1939): </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6524863"/>
          </a:xfrm>
          <a:prstGeom prst="rect">
            <a:avLst/>
          </a:prstGeom>
          <a:solidFill>
            <a:schemeClr val="bg2"/>
          </a:solidFill>
        </p:spPr>
        <p:txBody>
          <a:bodyPr wrap="square" rtlCol="0">
            <a:spAutoFit/>
          </a:bodyPr>
          <a:lstStyle/>
          <a:p>
            <a:r>
              <a:rPr lang="ru-RU" dirty="0" smtClean="0"/>
              <a:t>Стојадиновић је приступио формирању странке, која је требало да створи утисак о већини и у народу.</a:t>
            </a:r>
          </a:p>
          <a:p>
            <a:r>
              <a:rPr lang="ru-RU" dirty="0" smtClean="0"/>
              <a:t>Нова странка добила је име</a:t>
            </a:r>
            <a:r>
              <a:rPr lang="ru-RU" b="1" dirty="0" smtClean="0"/>
              <a:t> </a:t>
            </a:r>
            <a:r>
              <a:rPr lang="ru-RU" b="1" dirty="0" smtClean="0">
                <a:hlinkClick r:id="rId2" tooltip="Југословенска радикална заједница"/>
              </a:rPr>
              <a:t>Југословенска радикална заједница</a:t>
            </a:r>
            <a:r>
              <a:rPr lang="ru-RU" b="1" dirty="0" smtClean="0"/>
              <a:t>,</a:t>
            </a:r>
            <a:r>
              <a:rPr lang="ru-RU" dirty="0" smtClean="0"/>
              <a:t>(</a:t>
            </a:r>
            <a:r>
              <a:rPr lang="ru-RU" b="1" u="sng" dirty="0" smtClean="0">
                <a:solidFill>
                  <a:schemeClr val="bg1"/>
                </a:solidFill>
              </a:rPr>
              <a:t>од Народне радикалне, ЈМО и СЛС </a:t>
            </a:r>
            <a:r>
              <a:rPr lang="en-US" b="1" u="sng" dirty="0" smtClean="0">
                <a:solidFill>
                  <a:schemeClr val="bg1"/>
                </a:solidFill>
              </a:rPr>
              <a:t>,a </a:t>
            </a:r>
            <a:r>
              <a:rPr lang="ru-RU" b="1" u="sng" dirty="0" smtClean="0">
                <a:solidFill>
                  <a:schemeClr val="bg1"/>
                </a:solidFill>
                <a:effectLst>
                  <a:outerShdw blurRad="38100" dist="38100" dir="2700000" algn="tl">
                    <a:srgbClr val="000000">
                      <a:alpha val="43137"/>
                    </a:srgbClr>
                  </a:outerShdw>
                </a:effectLst>
              </a:rPr>
              <a:t>по скраћеници ЈРЗ одомаћило јој се име Јереза као нека врста надимка</a:t>
            </a:r>
            <a:r>
              <a:rPr lang="ru-RU" u="sng" dirty="0" smtClean="0">
                <a:effectLst>
                  <a:outerShdw blurRad="38100" dist="38100" dir="2700000" algn="tl">
                    <a:srgbClr val="000000">
                      <a:alpha val="43137"/>
                    </a:srgbClr>
                  </a:outerShdw>
                </a:effectLst>
              </a:rPr>
              <a:t>.</a:t>
            </a:r>
            <a:r>
              <a:rPr lang="ru-RU" dirty="0" smtClean="0"/>
              <a:t> </a:t>
            </a:r>
          </a:p>
          <a:p>
            <a:r>
              <a:rPr lang="ru-RU" b="1" dirty="0" smtClean="0"/>
              <a:t>Та странка је вратила у оптицај идеју троименог народа</a:t>
            </a:r>
            <a:r>
              <a:rPr lang="ru-RU" dirty="0" smtClean="0"/>
              <a:t>. У њеном програму стајало је да </a:t>
            </a:r>
            <a:r>
              <a:rPr lang="ru-RU" i="1" dirty="0" smtClean="0"/>
              <a:t>"поштовање трију имена нашега народа - Србин, Хрват и Словенац и њихове равноправности, поштовање традиције, јер ће се на тај начин развијати међусобно поверење."</a:t>
            </a:r>
            <a:r>
              <a:rPr lang="ru-RU" dirty="0" smtClean="0"/>
              <a:t> </a:t>
            </a:r>
            <a:r>
              <a:rPr lang="ru-RU" dirty="0" smtClean="0">
                <a:hlinkClick r:id="rId3" tooltip="Хрватска сељачка странка"/>
              </a:rPr>
              <a:t>Хрватска сељачка странка</a:t>
            </a:r>
            <a:r>
              <a:rPr lang="ru-RU" dirty="0" smtClean="0"/>
              <a:t> и стране дипломате имали су утисак да је ЈРЗ основана са циљем да се постави политички обруч око Хрвата, односно да се изолује ХСС. Ипак, вероватније да су и </a:t>
            </a:r>
            <a:r>
              <a:rPr lang="ru-RU" b="1" dirty="0" smtClean="0"/>
              <a:t>Стојадиновић и кнез Павле у ЈРЗ видели средство да се Влатко </a:t>
            </a:r>
            <a:r>
              <a:rPr lang="ru-RU" b="1" dirty="0" smtClean="0">
                <a:hlinkClick r:id="rId4" tooltip="Влатко Мачек"/>
              </a:rPr>
              <a:t>Мачек</a:t>
            </a:r>
            <a:r>
              <a:rPr lang="ru-RU" b="1" dirty="0" smtClean="0"/>
              <a:t> натера на компромис. </a:t>
            </a:r>
          </a:p>
          <a:p>
            <a:r>
              <a:rPr lang="ru-RU" b="1" dirty="0" smtClean="0">
                <a:solidFill>
                  <a:srgbClr val="FFFF00"/>
                </a:solidFill>
                <a:effectLst>
                  <a:outerShdw blurRad="38100" dist="38100" dir="2700000" algn="tl">
                    <a:srgbClr val="000000">
                      <a:alpha val="43137"/>
                    </a:srgbClr>
                  </a:outerShdw>
                </a:effectLst>
              </a:rPr>
              <a:t>ЈРЗ је истиснула из политичког живота</a:t>
            </a:r>
            <a:r>
              <a:rPr lang="ru-RU" b="1" dirty="0" smtClean="0">
                <a:solidFill>
                  <a:srgbClr val="FFFF00"/>
                </a:solidFill>
              </a:rPr>
              <a:t> </a:t>
            </a:r>
            <a:r>
              <a:rPr lang="ru-RU" b="1" i="1" dirty="0" smtClean="0">
                <a:solidFill>
                  <a:srgbClr val="FFFF00"/>
                </a:solidFill>
                <a:effectLst>
                  <a:outerShdw blurRad="38100" dist="38100" dir="2700000" algn="tl">
                    <a:srgbClr val="000000">
                      <a:alpha val="43137"/>
                    </a:srgbClr>
                  </a:outerShdw>
                </a:effectLst>
              </a:rPr>
              <a:t> Југословенску националну странку</a:t>
            </a:r>
            <a:r>
              <a:rPr lang="ru-RU" b="1" dirty="0" smtClean="0"/>
              <a:t>, ослабљену после </a:t>
            </a:r>
            <a:r>
              <a:rPr lang="ru-RU" b="1" dirty="0" smtClean="0">
                <a:hlinkClick r:id="rId5" tooltip="Марсељски атентат"/>
              </a:rPr>
              <a:t>Марсејског атентата</a:t>
            </a:r>
            <a:r>
              <a:rPr lang="ru-RU" b="1" dirty="0" smtClean="0"/>
              <a:t> .</a:t>
            </a:r>
            <a:r>
              <a:rPr lang="ru-RU" dirty="0" smtClean="0"/>
              <a:t>Стојадиновић и ЈРЗ су себе сматрали легитимним наследницима </a:t>
            </a:r>
            <a:r>
              <a:rPr lang="ru-RU" dirty="0" smtClean="0">
                <a:hlinkClick r:id="rId6" tooltip="Никола Пашић"/>
              </a:rPr>
              <a:t>Николе Пашића</a:t>
            </a:r>
            <a:r>
              <a:rPr lang="ru-RU" dirty="0" smtClean="0"/>
              <a:t> и </a:t>
            </a:r>
            <a:r>
              <a:rPr lang="ru-RU" dirty="0" smtClean="0">
                <a:hlinkClick r:id="rId7" tooltip="Народна радикална странка"/>
              </a:rPr>
              <a:t>Народне радикалне странке</a:t>
            </a:r>
            <a:r>
              <a:rPr lang="ru-RU" dirty="0" smtClean="0"/>
              <a:t> из његовог периода и тако неутралисали Пашићеве наследнике </a:t>
            </a:r>
            <a:r>
              <a:rPr lang="ru-RU" dirty="0" smtClean="0">
                <a:hlinkClick r:id="rId8" tooltip="Аца Станојевић"/>
              </a:rPr>
              <a:t>Ацу Станојевића</a:t>
            </a:r>
            <a:r>
              <a:rPr lang="ru-RU" dirty="0" smtClean="0"/>
              <a:t> и </a:t>
            </a:r>
            <a:r>
              <a:rPr lang="ru-RU" dirty="0" smtClean="0">
                <a:hlinkClick r:id="rId9" tooltip="Милош Трифуновић (политичар)"/>
              </a:rPr>
              <a:t>Милоша Трифуновића</a:t>
            </a:r>
            <a:r>
              <a:rPr lang="ru-RU" dirty="0" smtClean="0"/>
              <a:t> који су остали у опозицији. </a:t>
            </a:r>
            <a:r>
              <a:rPr lang="ru-RU" sz="2000" b="1" u="sng" dirty="0" smtClean="0">
                <a:solidFill>
                  <a:srgbClr val="FFFF00"/>
                </a:solidFill>
                <a:effectLst>
                  <a:outerShdw blurRad="38100" dist="38100" dir="2700000" algn="tl">
                    <a:srgbClr val="000000">
                      <a:alpha val="43137"/>
                    </a:srgbClr>
                  </a:outerShdw>
                </a:effectLst>
              </a:rPr>
              <a:t>Ова странка је прегласавала Хрвате у Скупштини и њихове захтеве за аутономијом</a:t>
            </a:r>
            <a:r>
              <a:rPr lang="ru-RU" u="sng" dirty="0" smtClean="0"/>
              <a:t>.</a:t>
            </a:r>
          </a:p>
          <a:p>
            <a:r>
              <a:rPr lang="ru-RU" dirty="0" smtClean="0"/>
              <a:t>Стојадиновић је показао намеру да прими у владу и представнике Хрвата, није успело, јер су Хрвати одмах захтевали ревизију Септембарског  устава што кнез Павле није одобрио због отпора који би то изазвало код Срба, мада је и сам мислио да је постојећи устав недемократски.</a:t>
            </a:r>
          </a:p>
          <a:p>
            <a:endParaRPr lang="en-US" dirty="0"/>
          </a:p>
        </p:txBody>
      </p:sp>
      <p:sp>
        <p:nvSpPr>
          <p:cNvPr id="3" name="TextBox 2"/>
          <p:cNvSpPr txBox="1"/>
          <p:nvPr/>
        </p:nvSpPr>
        <p:spPr>
          <a:xfrm>
            <a:off x="0" y="152400"/>
            <a:ext cx="8610600" cy="400110"/>
          </a:xfrm>
          <a:prstGeom prst="rect">
            <a:avLst/>
          </a:prstGeom>
          <a:solidFill>
            <a:srgbClr val="00B0F0"/>
          </a:solidFill>
        </p:spPr>
        <p:txBody>
          <a:bodyPr wrap="square" rtlCol="0">
            <a:spAutoFit/>
          </a:bodyPr>
          <a:lstStyle/>
          <a:p>
            <a:r>
              <a:rPr lang="ru-RU" sz="2000" b="1" dirty="0" smtClean="0">
                <a:solidFill>
                  <a:srgbClr val="FFFF00"/>
                </a:solidFill>
              </a:rPr>
              <a:t>Југословенска радикална заједница-странка Милана Стојадиновића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dirty="0">
              <a:solidFill>
                <a:schemeClr val="tx1"/>
              </a:solidFill>
            </a:endParaRPr>
          </a:p>
        </p:txBody>
      </p:sp>
      <p:sp>
        <p:nvSpPr>
          <p:cNvPr id="3" name="Content Placeholder 2"/>
          <p:cNvSpPr>
            <a:spLocks noGrp="1"/>
          </p:cNvSpPr>
          <p:nvPr>
            <p:ph idx="1"/>
          </p:nvPr>
        </p:nvSpPr>
        <p:spPr>
          <a:xfrm>
            <a:off x="502920" y="1828800"/>
            <a:ext cx="8183880" cy="4343400"/>
          </a:xfrm>
        </p:spPr>
        <p:txBody>
          <a:bodyPr/>
          <a:lstStyle/>
          <a:p>
            <a:r>
              <a:rPr lang="sr-Cyrl-CS" b="1" dirty="0" smtClean="0"/>
              <a:t> </a:t>
            </a:r>
            <a:r>
              <a:rPr lang="sr-Cyrl-CS" b="1" dirty="0" smtClean="0">
                <a:solidFill>
                  <a:srgbClr val="FFFF00"/>
                </a:solidFill>
              </a:rPr>
              <a:t>СЛОВЕНИЈ</a:t>
            </a:r>
            <a:r>
              <a:rPr lang="sr-Latn-RS" b="1" dirty="0" smtClean="0">
                <a:solidFill>
                  <a:srgbClr val="FFFF00"/>
                </a:solidFill>
              </a:rPr>
              <a:t>E</a:t>
            </a:r>
            <a:r>
              <a:rPr lang="sr-Cyrl-CS" b="1" dirty="0" smtClean="0">
                <a:solidFill>
                  <a:srgbClr val="FFFF00"/>
                </a:solidFill>
              </a:rPr>
              <a:t> </a:t>
            </a:r>
          </a:p>
          <a:p>
            <a:r>
              <a:rPr lang="sr-Cyrl-CS" b="1" dirty="0" smtClean="0">
                <a:solidFill>
                  <a:srgbClr val="FFFF00"/>
                </a:solidFill>
              </a:rPr>
              <a:t> ДАЛМАЦИЈ</a:t>
            </a:r>
            <a:r>
              <a:rPr lang="sr-Latn-RS" b="1" dirty="0" smtClean="0">
                <a:solidFill>
                  <a:srgbClr val="FFFF00"/>
                </a:solidFill>
              </a:rPr>
              <a:t>E</a:t>
            </a:r>
            <a:r>
              <a:rPr lang="sr-Cyrl-CS" b="1" dirty="0" smtClean="0">
                <a:solidFill>
                  <a:srgbClr val="FFFF00"/>
                </a:solidFill>
              </a:rPr>
              <a:t>, ХРВАТСК</a:t>
            </a:r>
            <a:r>
              <a:rPr lang="sr-Latn-RS" b="1" dirty="0" smtClean="0">
                <a:solidFill>
                  <a:srgbClr val="FFFF00"/>
                </a:solidFill>
              </a:rPr>
              <a:t>E</a:t>
            </a:r>
            <a:r>
              <a:rPr lang="sr-Cyrl-CS" b="1" dirty="0" smtClean="0">
                <a:solidFill>
                  <a:srgbClr val="FFFF00"/>
                </a:solidFill>
              </a:rPr>
              <a:t>, СЛАВОНИЈ</a:t>
            </a:r>
            <a:r>
              <a:rPr lang="sr-Latn-RS" b="1" dirty="0" smtClean="0">
                <a:solidFill>
                  <a:srgbClr val="FFFF00"/>
                </a:solidFill>
              </a:rPr>
              <a:t>E</a:t>
            </a:r>
            <a:r>
              <a:rPr lang="sr-Cyrl-CS" b="1" dirty="0" smtClean="0">
                <a:solidFill>
                  <a:srgbClr val="FFFF00"/>
                </a:solidFill>
              </a:rPr>
              <a:t> </a:t>
            </a:r>
          </a:p>
          <a:p>
            <a:r>
              <a:rPr lang="sr-Cyrl-CS" b="1" dirty="0" smtClean="0">
                <a:solidFill>
                  <a:srgbClr val="FFFF00"/>
                </a:solidFill>
              </a:rPr>
              <a:t> ВОЈВОДИН</a:t>
            </a:r>
            <a:r>
              <a:rPr lang="sr-Latn-RS" b="1" dirty="0" smtClean="0">
                <a:solidFill>
                  <a:srgbClr val="FFFF00"/>
                </a:solidFill>
              </a:rPr>
              <a:t>E</a:t>
            </a:r>
            <a:r>
              <a:rPr lang="sr-Cyrl-CS" b="1" dirty="0" smtClean="0">
                <a:solidFill>
                  <a:srgbClr val="FFFF00"/>
                </a:solidFill>
              </a:rPr>
              <a:t> </a:t>
            </a:r>
          </a:p>
          <a:p>
            <a:r>
              <a:rPr lang="sr-Cyrl-CS" b="1" dirty="0" smtClean="0">
                <a:solidFill>
                  <a:srgbClr val="FFFF00"/>
                </a:solidFill>
              </a:rPr>
              <a:t> БОСН</a:t>
            </a:r>
            <a:r>
              <a:rPr lang="sr-Latn-RS" b="1" dirty="0" smtClean="0">
                <a:solidFill>
                  <a:srgbClr val="FFFF00"/>
                </a:solidFill>
              </a:rPr>
              <a:t>E</a:t>
            </a:r>
            <a:r>
              <a:rPr lang="sr-Cyrl-CS" b="1" dirty="0" smtClean="0">
                <a:solidFill>
                  <a:srgbClr val="FFFF00"/>
                </a:solidFill>
              </a:rPr>
              <a:t> И ХЕРЦЕГОВИН</a:t>
            </a:r>
            <a:r>
              <a:rPr lang="sr-Latn-RS" b="1" dirty="0" smtClean="0">
                <a:solidFill>
                  <a:srgbClr val="FFFF00"/>
                </a:solidFill>
              </a:rPr>
              <a:t>E</a:t>
            </a:r>
            <a:r>
              <a:rPr lang="sr-Cyrl-CS" b="1" dirty="0" smtClean="0">
                <a:solidFill>
                  <a:srgbClr val="FFFF00"/>
                </a:solidFill>
              </a:rPr>
              <a:t> </a:t>
            </a:r>
          </a:p>
          <a:p>
            <a:r>
              <a:rPr lang="sr-Cyrl-CS" b="1" dirty="0" smtClean="0">
                <a:solidFill>
                  <a:srgbClr val="FFFF00"/>
                </a:solidFill>
              </a:rPr>
              <a:t> ЦРН</a:t>
            </a:r>
            <a:r>
              <a:rPr lang="sr-Latn-RS" b="1" dirty="0" smtClean="0">
                <a:solidFill>
                  <a:srgbClr val="FFFF00"/>
                </a:solidFill>
              </a:rPr>
              <a:t>E</a:t>
            </a:r>
            <a:r>
              <a:rPr lang="sr-Cyrl-CS" b="1" dirty="0" smtClean="0">
                <a:solidFill>
                  <a:srgbClr val="FFFF00"/>
                </a:solidFill>
              </a:rPr>
              <a:t> ГОР</a:t>
            </a:r>
            <a:r>
              <a:rPr lang="sr-Latn-RS" b="1" dirty="0" smtClean="0">
                <a:solidFill>
                  <a:srgbClr val="FFFF00"/>
                </a:solidFill>
              </a:rPr>
              <a:t>E</a:t>
            </a:r>
            <a:r>
              <a:rPr lang="sr-Cyrl-CS" b="1" dirty="0" smtClean="0">
                <a:solidFill>
                  <a:srgbClr val="FFFF00"/>
                </a:solidFill>
              </a:rPr>
              <a:t> </a:t>
            </a:r>
            <a:endParaRPr lang="en-US" b="1" dirty="0" smtClean="0">
              <a:solidFill>
                <a:srgbClr val="FFFF00"/>
              </a:solidFill>
            </a:endParaRPr>
          </a:p>
          <a:p>
            <a:r>
              <a:rPr lang="en-US" b="1" dirty="0" smtClean="0">
                <a:solidFill>
                  <a:srgbClr val="FFFF00"/>
                </a:solidFill>
              </a:rPr>
              <a:t> </a:t>
            </a:r>
            <a:r>
              <a:rPr lang="sr-Cyrl-CS" b="1" dirty="0" smtClean="0">
                <a:solidFill>
                  <a:srgbClr val="FFFF00"/>
                </a:solidFill>
              </a:rPr>
              <a:t>СРБИЈЕ СА МАКЕДОНИЈОМ и КиМ</a:t>
            </a:r>
          </a:p>
          <a:p>
            <a:pPr>
              <a:buNone/>
            </a:pPr>
            <a:endParaRPr lang="sr-Cyrl-CS" dirty="0" smtClean="0"/>
          </a:p>
        </p:txBody>
      </p:sp>
      <p:sp>
        <p:nvSpPr>
          <p:cNvPr id="4" name="TextBox 3"/>
          <p:cNvSpPr txBox="1"/>
          <p:nvPr/>
        </p:nvSpPr>
        <p:spPr>
          <a:xfrm>
            <a:off x="304800" y="304800"/>
            <a:ext cx="8610600"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r-Cyrl-CS" sz="4000" b="1" dirty="0" smtClean="0">
                <a:solidFill>
                  <a:srgbClr val="FFFF00"/>
                </a:solidFill>
                <a:effectLst>
                  <a:outerShdw blurRad="38100" dist="38100" dir="2700000" algn="tl">
                    <a:srgbClr val="000000">
                      <a:alpha val="43137"/>
                    </a:srgbClr>
                  </a:outerShdw>
                </a:effectLst>
              </a:rPr>
              <a:t>Краљевина СХС се састојала од </a:t>
            </a:r>
            <a:r>
              <a:rPr lang="sr-Cyrl-CS" sz="2800" b="1" dirty="0" smtClean="0">
                <a:solidFill>
                  <a:srgbClr val="FFFF00"/>
                </a:solidFill>
                <a:effectLst>
                  <a:outerShdw blurRad="38100" dist="38100" dir="2700000" algn="tl">
                    <a:srgbClr val="000000">
                      <a:alpha val="43137"/>
                    </a:srgbClr>
                  </a:outerShdw>
                </a:effectLst>
              </a:rPr>
              <a:t>историјских покрајина</a:t>
            </a:r>
            <a:r>
              <a:rPr lang="sr-Cyrl-CS" sz="4000" b="1" dirty="0" smtClean="0">
                <a:solidFill>
                  <a:schemeClr val="bg1"/>
                </a:solidFill>
                <a:effectLst>
                  <a:outerShdw blurRad="38100" dist="38100" dir="2700000" algn="tl">
                    <a:srgbClr val="000000">
                      <a:alpha val="43137"/>
                    </a:srgbClr>
                  </a:outerShdw>
                </a:effectLst>
              </a:rPr>
              <a:t>: </a:t>
            </a:r>
            <a:endParaRPr lang="en-US" sz="4000" dirty="0">
              <a:solidFill>
                <a:schemeClr val="bg1"/>
              </a:solidFill>
              <a:effectLst>
                <a:outerShdw blurRad="38100" dist="38100" dir="2700000" algn="tl">
                  <a:srgbClr val="000000">
                    <a:alpha val="43137"/>
                  </a:srgbClr>
                </a:outerShdw>
              </a:effectLst>
            </a:endParaRPr>
          </a:p>
        </p:txBody>
      </p:sp>
    </p:spTree>
  </p:cSld>
  <p:clrMapOvr>
    <a:masterClrMapping/>
  </p:clrMapOvr>
  <p:transition spd="slow">
    <p:wedge/>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
            <a:ext cx="7924800" cy="461665"/>
          </a:xfrm>
          <a:prstGeom prst="rect">
            <a:avLst/>
          </a:prstGeom>
          <a:solidFill>
            <a:srgbClr val="0070C0"/>
          </a:solidFill>
        </p:spPr>
        <p:txBody>
          <a:bodyPr wrap="square" rtlCol="0">
            <a:spAutoFit/>
          </a:bodyPr>
          <a:lstStyle/>
          <a:p>
            <a:pPr algn="ctr"/>
            <a:r>
              <a:rPr lang="sr-Latn-CS" sz="2400" b="1" dirty="0" smtClean="0">
                <a:solidFill>
                  <a:srgbClr val="FFFF00"/>
                </a:solidFill>
              </a:rPr>
              <a:t>Конкордатска криза</a:t>
            </a:r>
          </a:p>
        </p:txBody>
      </p:sp>
      <p:sp>
        <p:nvSpPr>
          <p:cNvPr id="3" name="TextBox 2"/>
          <p:cNvSpPr txBox="1"/>
          <p:nvPr/>
        </p:nvSpPr>
        <p:spPr>
          <a:xfrm>
            <a:off x="0" y="381000"/>
            <a:ext cx="9144000" cy="6740307"/>
          </a:xfrm>
          <a:prstGeom prst="rect">
            <a:avLst/>
          </a:prstGeom>
          <a:noFill/>
        </p:spPr>
        <p:txBody>
          <a:bodyPr wrap="square" rtlCol="0">
            <a:spAutoFit/>
          </a:bodyPr>
          <a:lstStyle/>
          <a:p>
            <a:r>
              <a:rPr lang="ru-RU" b="1" dirty="0" smtClean="0">
                <a:solidFill>
                  <a:srgbClr val="FFFF00"/>
                </a:solidFill>
                <a:effectLst>
                  <a:outerShdw blurRad="38100" dist="38100" dir="2700000" algn="tl">
                    <a:srgbClr val="000000">
                      <a:alpha val="43137"/>
                    </a:srgbClr>
                  </a:outerShdw>
                </a:effectLst>
              </a:rPr>
              <a:t>Конкордатска криза или Конкордатска борба је назив за верско-политичку кризу  1937. </a:t>
            </a:r>
            <a:r>
              <a:rPr lang="ru-RU" dirty="0" smtClean="0">
                <a:solidFill>
                  <a:schemeClr val="bg1"/>
                </a:solidFill>
              </a:rPr>
              <a:t>у Краљевини Југославији </a:t>
            </a:r>
            <a:r>
              <a:rPr lang="ru-RU" dirty="0" smtClean="0"/>
              <a:t>. Министар правде </a:t>
            </a:r>
            <a:r>
              <a:rPr lang="ru-RU" dirty="0" smtClean="0">
                <a:hlinkClick r:id="rId2" tooltip="Људевит Ауер (страница не постоји)"/>
              </a:rPr>
              <a:t>Људевит Ауер</a:t>
            </a:r>
            <a:r>
              <a:rPr lang="ru-RU" dirty="0" smtClean="0"/>
              <a:t> је потписао конкордат у </a:t>
            </a:r>
            <a:r>
              <a:rPr lang="ru-RU" dirty="0" smtClean="0">
                <a:hlinkClick r:id="rId3" tooltip="Рим"/>
              </a:rPr>
              <a:t>Риму</a:t>
            </a:r>
            <a:r>
              <a:rPr lang="ru-RU" dirty="0" smtClean="0"/>
              <a:t> </a:t>
            </a:r>
            <a:r>
              <a:rPr lang="ru-RU" dirty="0" smtClean="0">
                <a:hlinkClick r:id="rId4" tooltip="1935"/>
              </a:rPr>
              <a:t>1935</a:t>
            </a:r>
            <a:r>
              <a:rPr lang="ru-RU" dirty="0" smtClean="0"/>
              <a:t>. </a:t>
            </a:r>
            <a:r>
              <a:rPr lang="ru-RU" b="1" dirty="0" smtClean="0">
                <a:solidFill>
                  <a:schemeClr val="bg1"/>
                </a:solidFill>
                <a:effectLst>
                  <a:outerShdw blurRad="38100" dist="38100" dir="2700000" algn="tl">
                    <a:srgbClr val="000000">
                      <a:alpha val="43137"/>
                    </a:srgbClr>
                  </a:outerShdw>
                </a:effectLst>
              </a:rPr>
              <a:t>Стојадиновић је рачунао да ће се преко конкордата приближити Ватикану</a:t>
            </a:r>
            <a:r>
              <a:rPr lang="ru-RU" b="1" dirty="0" smtClean="0">
                <a:solidFill>
                  <a:schemeClr val="bg1"/>
                </a:solidFill>
              </a:rPr>
              <a:t>  </a:t>
            </a:r>
            <a:endParaRPr lang="sr-Latn-RS" b="1" dirty="0" smtClean="0">
              <a:solidFill>
                <a:schemeClr val="bg1"/>
              </a:solidFill>
            </a:endParaRPr>
          </a:p>
          <a:p>
            <a:r>
              <a:rPr lang="ru-RU" dirty="0" smtClean="0"/>
              <a:t>(у циљу заустављања непријатељских потеза Ватикана)</a:t>
            </a:r>
            <a:r>
              <a:rPr lang="ru-RU" dirty="0" smtClean="0">
                <a:solidFill>
                  <a:schemeClr val="bg1"/>
                </a:solidFill>
              </a:rPr>
              <a:t> </a:t>
            </a:r>
            <a:r>
              <a:rPr lang="ru-RU" b="1" dirty="0" smtClean="0">
                <a:solidFill>
                  <a:schemeClr val="bg1"/>
                </a:solidFill>
                <a:effectLst>
                  <a:outerShdw blurRad="38100" dist="38100" dir="2700000" algn="tl">
                    <a:srgbClr val="000000">
                      <a:alpha val="43137"/>
                    </a:srgbClr>
                  </a:outerShdw>
                </a:effectLst>
              </a:rPr>
              <a:t>и Италији, као и да ће побољшати односе са католичким верницима у Хрватској и тиме ослабити утицај</a:t>
            </a:r>
            <a:r>
              <a:rPr lang="ru-RU" dirty="0" smtClean="0">
                <a:solidFill>
                  <a:schemeClr val="bg1"/>
                </a:solidFill>
                <a:effectLst>
                  <a:outerShdw blurRad="38100" dist="38100" dir="2700000" algn="tl">
                    <a:srgbClr val="000000">
                      <a:alpha val="43137"/>
                    </a:srgbClr>
                  </a:outerShdw>
                </a:effectLst>
              </a:rPr>
              <a:t> </a:t>
            </a:r>
            <a:r>
              <a:rPr lang="ru-RU" u="sng" dirty="0" smtClean="0">
                <a:solidFill>
                  <a:schemeClr val="bg1"/>
                </a:solidFill>
                <a:effectLst>
                  <a:outerShdw blurRad="38100" dist="38100" dir="2700000" algn="tl">
                    <a:srgbClr val="000000">
                      <a:alpha val="43137"/>
                    </a:srgbClr>
                  </a:outerShdw>
                </a:effectLst>
                <a:hlinkClick r:id="rId5" tooltip="Хрватска сељачка странка"/>
              </a:rPr>
              <a:t>Хрватске сељачке странке</a:t>
            </a:r>
            <a:r>
              <a:rPr lang="ru-RU" dirty="0" smtClean="0">
                <a:solidFill>
                  <a:schemeClr val="bg1"/>
                </a:solidFill>
                <a:effectLst>
                  <a:outerShdw blurRad="38100" dist="38100" dir="2700000" algn="tl">
                    <a:srgbClr val="000000">
                      <a:alpha val="43137"/>
                    </a:srgbClr>
                  </a:outerShdw>
                </a:effectLst>
              </a:rPr>
              <a:t>.</a:t>
            </a:r>
            <a:r>
              <a:rPr lang="ru-RU" dirty="0" smtClean="0"/>
              <a:t>Намесништво</a:t>
            </a:r>
            <a:r>
              <a:rPr lang="ru-RU" dirty="0" smtClean="0">
                <a:solidFill>
                  <a:schemeClr val="bg1"/>
                </a:solidFill>
              </a:rPr>
              <a:t> </a:t>
            </a:r>
            <a:r>
              <a:rPr lang="ru-RU" dirty="0" smtClean="0"/>
              <a:t>је издало указ којим је овластило Владу Стојадиновић-Корошец-Спахо да Конкордат упути Народној скупштини на усвајање. Децембра 1936. године Архијерејски сабор упутио је влади меморандум са поруком да </a:t>
            </a:r>
            <a:r>
              <a:rPr lang="ru-RU" dirty="0" smtClean="0">
                <a:hlinkClick r:id="rId6" tooltip="Српска православна црква"/>
              </a:rPr>
              <a:t>Српска православна црква</a:t>
            </a:r>
            <a:r>
              <a:rPr lang="ru-RU" dirty="0" smtClean="0"/>
              <a:t> не може на такву одлуку да пристане. Борба српског свештенства и опозиције против Владе око Конкордата се распламсавала од пролећа 1937. </a:t>
            </a:r>
          </a:p>
          <a:p>
            <a:r>
              <a:rPr lang="ru-RU" b="1" dirty="0" smtClean="0"/>
              <a:t>„</a:t>
            </a:r>
            <a:r>
              <a:rPr lang="ru-RU" b="1" dirty="0" smtClean="0">
                <a:solidFill>
                  <a:srgbClr val="FF0000"/>
                </a:solidFill>
              </a:rPr>
              <a:t>Крвава Литија</a:t>
            </a:r>
            <a:r>
              <a:rPr lang="ru-RU" b="1" dirty="0" smtClean="0"/>
              <a:t>“:</a:t>
            </a:r>
          </a:p>
          <a:p>
            <a:r>
              <a:rPr lang="ru-RU" dirty="0" smtClean="0"/>
              <a:t>За </a:t>
            </a:r>
            <a:r>
              <a:rPr lang="ru-RU" dirty="0" smtClean="0">
                <a:hlinkClick r:id="rId7" tooltip="19. јул"/>
              </a:rPr>
              <a:t>19. </a:t>
            </a:r>
            <a:r>
              <a:rPr lang="ru-RU" dirty="0" smtClean="0"/>
              <a:t>07. </a:t>
            </a:r>
            <a:r>
              <a:rPr lang="ru-RU" dirty="0" smtClean="0">
                <a:hlinkClick r:id="rId8" tooltip="1937"/>
              </a:rPr>
              <a:t>1937</a:t>
            </a:r>
            <a:r>
              <a:rPr lang="ru-RU" dirty="0" smtClean="0"/>
              <a:t>. када је била заказана седница Скупштине о Конкордату, био је заказа</a:t>
            </a:r>
            <a:r>
              <a:rPr lang="sr-Cyrl-RS" dirty="0" smtClean="0"/>
              <a:t>н</a:t>
            </a:r>
            <a:r>
              <a:rPr lang="ru-RU" dirty="0" smtClean="0"/>
              <a:t> и молебан за оздрављење оболелог патријарха Варнаве. Полиција је забранила скуп. Литија је требало да крене од Саборне цркве у Београду до храма Светог Саве. Замишљена „као велика манифестација у борби против Конкордата“, литија је кренула у Кнез Михаилову улицу. </a:t>
            </a:r>
            <a:r>
              <a:rPr lang="ru-RU" b="1" dirty="0" smtClean="0">
                <a:solidFill>
                  <a:srgbClr val="FF0000"/>
                </a:solidFill>
              </a:rPr>
              <a:t>У Кнез Михаловој дошло је до сукоба грађана и полиције</a:t>
            </a:r>
            <a:r>
              <a:rPr lang="ru-RU" dirty="0" smtClean="0"/>
              <a:t>.</a:t>
            </a:r>
            <a:r>
              <a:rPr lang="sr-Cyrl-CS" dirty="0" smtClean="0"/>
              <a:t> При крају дана, у коме је у доњем дому изгласан Конкордат, </a:t>
            </a:r>
            <a:r>
              <a:rPr lang="sr-Cyrl-CS" b="1" dirty="0" smtClean="0"/>
              <a:t>умро је патријарх Варнава</a:t>
            </a:r>
            <a:r>
              <a:rPr lang="sr-Cyrl-CS" dirty="0" smtClean="0"/>
              <a:t>. Члановима владе, осим министра војног генерала </a:t>
            </a:r>
            <a:r>
              <a:rPr lang="sr-Cyrl-CS" u="sng" dirty="0" smtClean="0">
                <a:hlinkClick r:id="rId9" tooltip="Љубомир Марић"/>
              </a:rPr>
              <a:t>Марића</a:t>
            </a:r>
            <a:r>
              <a:rPr lang="sr-Cyrl-CS" dirty="0" smtClean="0"/>
              <a:t>, било је забрањено да присуствују сахрани.На седници Светог архијерејског сабора наређује се затварање свих храмова СПЦ .Ова одлука ипак није спроведена.</a:t>
            </a:r>
            <a:r>
              <a:rPr lang="ru-RU" dirty="0" smtClean="0"/>
              <a:t> После гласања у Скупштини </a:t>
            </a:r>
            <a:r>
              <a:rPr lang="ru-RU" dirty="0" smtClean="0">
                <a:hlinkClick r:id="rId10" tooltip="1. август"/>
              </a:rPr>
              <a:t>1. </a:t>
            </a:r>
            <a:r>
              <a:rPr lang="ru-RU" dirty="0" smtClean="0"/>
              <a:t>08. </a:t>
            </a:r>
            <a:r>
              <a:rPr lang="ru-RU" dirty="0" smtClean="0">
                <a:hlinkClick r:id="rId8" tooltip="1937"/>
              </a:rPr>
              <a:t>1937</a:t>
            </a:r>
            <a:r>
              <a:rPr lang="ru-RU" dirty="0" smtClean="0"/>
              <a:t>. Свети архијерејски синод једногласно је донео одлуку о ескомуникацији министара и посланика православне вере, који су гласали за Конкордат и искључени су из цркве</a:t>
            </a:r>
            <a:r>
              <a:rPr lang="ru-RU" b="1" dirty="0" smtClean="0"/>
              <a:t>. </a:t>
            </a:r>
            <a:r>
              <a:rPr lang="ru-RU" b="1" dirty="0" smtClean="0">
                <a:solidFill>
                  <a:srgbClr val="FFFF00"/>
                </a:solidFill>
              </a:rPr>
              <a:t>Црква одустала од ескомуникације а Стојадиновић од конкордата.</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4401205"/>
          </a:xfrm>
          <a:prstGeom prst="rect">
            <a:avLst/>
          </a:prstGeom>
          <a:noFill/>
        </p:spPr>
        <p:txBody>
          <a:bodyPr wrap="square" rtlCol="0">
            <a:spAutoFit/>
          </a:bodyPr>
          <a:lstStyle/>
          <a:p>
            <a:r>
              <a:rPr lang="ru-RU" sz="2000" b="1" u="sng" dirty="0" smtClean="0">
                <a:solidFill>
                  <a:srgbClr val="FFFF00"/>
                </a:solidFill>
                <a:effectLst>
                  <a:outerShdw blurRad="38100" dist="38100" dir="2700000" algn="tl">
                    <a:srgbClr val="000000">
                      <a:alpha val="43137"/>
                    </a:srgbClr>
                  </a:outerShdw>
                </a:effectLst>
              </a:rPr>
              <a:t>Стојадиновић је водио политику приближавања Италији и Немачкој </a:t>
            </a:r>
            <a:r>
              <a:rPr lang="ru-RU" sz="2000" dirty="0" smtClean="0">
                <a:solidFill>
                  <a:srgbClr val="FFFF00"/>
                </a:solidFill>
                <a:effectLst>
                  <a:outerShdw blurRad="38100" dist="38100" dir="2700000" algn="tl">
                    <a:srgbClr val="000000">
                      <a:alpha val="43137"/>
                    </a:srgbClr>
                  </a:outerShdw>
                </a:effectLst>
              </a:rPr>
              <a:t>. </a:t>
            </a:r>
            <a:r>
              <a:rPr lang="ru-RU" sz="2000" b="1" dirty="0" smtClean="0">
                <a:solidFill>
                  <a:schemeClr val="bg1"/>
                </a:solidFill>
                <a:effectLst>
                  <a:outerShdw blurRad="38100" dist="38100" dir="2700000" algn="tl">
                    <a:srgbClr val="000000">
                      <a:alpha val="43137"/>
                    </a:srgbClr>
                  </a:outerShdw>
                </a:effectLst>
              </a:rPr>
              <a:t>Потписао је споразум о пријатељству са Француском и пакт о ненападању са Италијом, </a:t>
            </a:r>
            <a:r>
              <a:rPr lang="ru-RU" sz="2000" b="1" dirty="0" smtClean="0">
                <a:solidFill>
                  <a:srgbClr val="FFFF00"/>
                </a:solidFill>
                <a:effectLst>
                  <a:outerShdw blurRad="38100" dist="38100" dir="2700000" algn="tl">
                    <a:srgbClr val="000000">
                      <a:alpha val="43137"/>
                    </a:srgbClr>
                  </a:outerShdw>
                </a:effectLst>
              </a:rPr>
              <a:t>покушавајући да у време пред Други светски рат сачува безбедност Југославије</a:t>
            </a:r>
            <a:r>
              <a:rPr lang="ru-RU" dirty="0" smtClean="0"/>
              <a:t>. </a:t>
            </a:r>
            <a:r>
              <a:rPr lang="ru-RU" b="1" dirty="0" smtClean="0"/>
              <a:t>Стојадиновић је ишао путем Велике Британије која је, после скидања санкција Италији јуна 1936, повела политику приближавања Мусолинију и Хитлеру</a:t>
            </a:r>
            <a:r>
              <a:rPr lang="ru-RU" dirty="0" smtClean="0"/>
              <a:t>. На подстицај из </a:t>
            </a:r>
            <a:r>
              <a:rPr lang="ru-RU" dirty="0" smtClean="0">
                <a:hlinkClick r:id="rId2" tooltip="Лондон"/>
              </a:rPr>
              <a:t>Лондона</a:t>
            </a:r>
            <a:r>
              <a:rPr lang="ru-RU" dirty="0" smtClean="0"/>
              <a:t> и </a:t>
            </a:r>
            <a:r>
              <a:rPr lang="ru-RU" dirty="0" smtClean="0">
                <a:hlinkClick r:id="rId3" tooltip="Берлин"/>
              </a:rPr>
              <a:t>Берлина</a:t>
            </a:r>
            <a:r>
              <a:rPr lang="ru-RU" dirty="0" smtClean="0"/>
              <a:t>, Стојадиновић је почетком </a:t>
            </a:r>
            <a:r>
              <a:rPr lang="ru-RU" dirty="0" smtClean="0">
                <a:hlinkClick r:id="rId4" tooltip="1937"/>
              </a:rPr>
              <a:t>1937</a:t>
            </a:r>
            <a:r>
              <a:rPr lang="ru-RU" dirty="0" smtClean="0"/>
              <a:t>. године склопио с </a:t>
            </a:r>
            <a:r>
              <a:rPr lang="ru-RU" dirty="0" smtClean="0">
                <a:hlinkClick r:id="rId5" tooltip="Бугарска"/>
              </a:rPr>
              <a:t>Бугарском</a:t>
            </a:r>
            <a:r>
              <a:rPr lang="ru-RU" dirty="0" smtClean="0"/>
              <a:t> уговор о „искреном и вечном пријатељству“, којим се ова одрекла претензија на </a:t>
            </a:r>
            <a:r>
              <a:rPr lang="ru-RU" dirty="0" smtClean="0">
                <a:hlinkClick r:id="rId6" tooltip="Република Македонија"/>
              </a:rPr>
              <a:t>Македонију</a:t>
            </a:r>
            <a:r>
              <a:rPr lang="ru-RU" dirty="0" smtClean="0"/>
              <a:t>,исте године и са Италијом а следеће Стојадиновић и кнез Павле у посети код  Хитлера;</a:t>
            </a:r>
          </a:p>
          <a:p>
            <a:r>
              <a:rPr lang="ru-RU" dirty="0" smtClean="0"/>
              <a:t>Стојадиновић је ипак успео да победи на </a:t>
            </a:r>
            <a:r>
              <a:rPr lang="ru-RU" dirty="0" smtClean="0">
                <a:hlinkClick r:id="rId7" tooltip="Избори за народне посланике Краљевине Југославије 1938."/>
              </a:rPr>
              <a:t>следећим изборима</a:t>
            </a:r>
            <a:r>
              <a:rPr lang="ru-RU" u="sng" dirty="0" smtClean="0"/>
              <a:t>. </a:t>
            </a:r>
            <a:r>
              <a:rPr lang="ru-RU" sz="2000" b="1" u="sng" dirty="0" smtClean="0">
                <a:solidFill>
                  <a:srgbClr val="FFFF00"/>
                </a:solidFill>
                <a:effectLst>
                  <a:outerShdw blurRad="38100" dist="38100" dir="2700000" algn="tl">
                    <a:srgbClr val="000000">
                      <a:alpha val="43137"/>
                    </a:srgbClr>
                  </a:outerShdw>
                </a:effectLst>
              </a:rPr>
              <a:t>Кнез Павле га је сменио 1939. јер није реши</a:t>
            </a:r>
            <a:r>
              <a:rPr lang="sr-Latn-RS" sz="2000" b="1" u="sng" dirty="0" smtClean="0">
                <a:solidFill>
                  <a:srgbClr val="FFFF00"/>
                </a:solidFill>
                <a:effectLst>
                  <a:outerShdw blurRad="38100" dist="38100" dir="2700000" algn="tl">
                    <a:srgbClr val="000000">
                      <a:alpha val="43137"/>
                    </a:srgbClr>
                  </a:outerShdw>
                </a:effectLst>
              </a:rPr>
              <a:t>o</a:t>
            </a:r>
            <a:r>
              <a:rPr lang="ru-RU" sz="2000" b="1" u="sng" dirty="0" smtClean="0">
                <a:solidFill>
                  <a:srgbClr val="FFFF00"/>
                </a:solidFill>
                <a:effectLst>
                  <a:outerShdw blurRad="38100" dist="38100" dir="2700000" algn="tl">
                    <a:srgbClr val="000000">
                      <a:alpha val="43137"/>
                    </a:srgbClr>
                  </a:outerShdw>
                </a:effectLst>
              </a:rPr>
              <a:t> хрватско питање </a:t>
            </a:r>
            <a:r>
              <a:rPr lang="ru-RU" sz="2000" u="sng" dirty="0" smtClean="0">
                <a:solidFill>
                  <a:srgbClr val="FFFF00"/>
                </a:solidFill>
                <a:effectLst>
                  <a:outerShdw blurRad="38100" dist="38100" dir="2700000" algn="tl">
                    <a:srgbClr val="000000">
                      <a:alpha val="43137"/>
                    </a:srgbClr>
                  </a:outerShdw>
                </a:effectLst>
              </a:rPr>
              <a:t>и </a:t>
            </a:r>
            <a:r>
              <a:rPr lang="ru-RU" sz="2000" b="1" u="sng" dirty="0" smtClean="0">
                <a:solidFill>
                  <a:srgbClr val="FFFF00"/>
                </a:solidFill>
                <a:effectLst>
                  <a:outerShdw blurRad="38100" dist="38100" dir="2700000" algn="tl">
                    <a:srgbClr val="000000">
                      <a:alpha val="43137"/>
                    </a:srgbClr>
                  </a:outerShdw>
                </a:effectLst>
              </a:rPr>
              <a:t>због симпатија према фашизму</a:t>
            </a:r>
            <a:r>
              <a:rPr lang="ru-RU" dirty="0" smtClean="0"/>
              <a:t>. </a:t>
            </a:r>
            <a:r>
              <a:rPr lang="ru-RU" b="1" dirty="0" smtClean="0"/>
              <a:t>На захтев Британаца Стојадиновић је прогнан из земље и интерниран на острво  </a:t>
            </a:r>
            <a:r>
              <a:rPr lang="ru-RU" b="1" dirty="0" smtClean="0">
                <a:hlinkClick r:id="rId8" tooltip="Маурицијус"/>
              </a:rPr>
              <a:t>Маурицијус</a:t>
            </a:r>
            <a:r>
              <a:rPr lang="ru-RU" dirty="0" smtClean="0"/>
              <a:t>, где је провео </a:t>
            </a:r>
            <a:r>
              <a:rPr lang="ru-RU" dirty="0" smtClean="0">
                <a:hlinkClick r:id="rId9" tooltip="Други светски рат"/>
              </a:rPr>
              <a:t>Други светски рат</a:t>
            </a:r>
            <a:r>
              <a:rPr lang="ru-RU" dirty="0" smtClean="0"/>
              <a:t>. После рата му је био забрањен повратак у земљу, па је Стојадиновић остатак живота провео у </a:t>
            </a:r>
            <a:r>
              <a:rPr lang="ru-RU" dirty="0" smtClean="0">
                <a:hlinkClick r:id="rId10" tooltip="Аргентина"/>
              </a:rPr>
              <a:t>Аргентини</a:t>
            </a:r>
            <a:r>
              <a:rPr lang="ru-RU" dirty="0" smtClean="0"/>
              <a:t> и другим јужноамеричким државама.</a:t>
            </a:r>
          </a:p>
          <a:p>
            <a:endParaRPr lang="en-US" dirty="0"/>
          </a:p>
        </p:txBody>
      </p:sp>
      <p:sp>
        <p:nvSpPr>
          <p:cNvPr id="1026" name="AutoShape 2" descr="Резултат слика за ekonomska politika Milana Stojadinović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Резултат слика за ekonomska politika Milana Stojadinović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Резултат слика за ekonomska politika Milana Stojadinović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Резултат слика за ekonomska politika Milana Stojadinović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4" name="Picture 10" descr="https://upload.wikimedia.org/wikipedia/commons/3/3b/Milan_Stojadinovi%C4%87.jpg"/>
          <p:cNvPicPr>
            <a:picLocks noChangeAspect="1" noChangeArrowheads="1"/>
          </p:cNvPicPr>
          <p:nvPr/>
        </p:nvPicPr>
        <p:blipFill>
          <a:blip r:embed="rId11" cstate="print"/>
          <a:srcRect/>
          <a:stretch>
            <a:fillRect/>
          </a:stretch>
        </p:blipFill>
        <p:spPr bwMode="auto">
          <a:xfrm>
            <a:off x="228600" y="4724400"/>
            <a:ext cx="1905000" cy="2133600"/>
          </a:xfrm>
          <a:prstGeom prst="rect">
            <a:avLst/>
          </a:prstGeom>
          <a:noFill/>
        </p:spPr>
      </p:pic>
      <p:pic>
        <p:nvPicPr>
          <p:cNvPr id="1036" name="Picture 12" descr="http://www.nspm.rs/images/stories/001-05MAJA/Knez-Pavle-Adolf-Hitler-620x350.jpg"/>
          <p:cNvPicPr>
            <a:picLocks noChangeAspect="1" noChangeArrowheads="1"/>
          </p:cNvPicPr>
          <p:nvPr/>
        </p:nvPicPr>
        <p:blipFill>
          <a:blip r:embed="rId12" cstate="print"/>
          <a:srcRect/>
          <a:stretch>
            <a:fillRect/>
          </a:stretch>
        </p:blipFill>
        <p:spPr bwMode="auto">
          <a:xfrm>
            <a:off x="2895600" y="4800600"/>
            <a:ext cx="4495800" cy="2057400"/>
          </a:xfrm>
          <a:prstGeom prst="rect">
            <a:avLst/>
          </a:prstGeom>
          <a:noFill/>
        </p:spPr>
      </p:pic>
      <p:sp>
        <p:nvSpPr>
          <p:cNvPr id="9" name="TextBox 8"/>
          <p:cNvSpPr txBox="1"/>
          <p:nvPr/>
        </p:nvSpPr>
        <p:spPr>
          <a:xfrm>
            <a:off x="381000" y="0"/>
            <a:ext cx="5410200" cy="400110"/>
          </a:xfrm>
          <a:prstGeom prst="rect">
            <a:avLst/>
          </a:prstGeom>
          <a:solidFill>
            <a:srgbClr val="00B0F0"/>
          </a:solidFill>
        </p:spPr>
        <p:txBody>
          <a:bodyPr wrap="square" rtlCol="0">
            <a:spAutoFit/>
          </a:bodyPr>
          <a:lstStyle/>
          <a:p>
            <a:r>
              <a:rPr lang="ru-RU" sz="2000" b="1" dirty="0" smtClean="0">
                <a:solidFill>
                  <a:srgbClr val="FFFF00"/>
                </a:solidFill>
                <a:effectLst>
                  <a:outerShdw blurRad="38100" dist="38100" dir="2700000" algn="tl">
                    <a:srgbClr val="000000">
                      <a:alpha val="43137"/>
                    </a:srgbClr>
                  </a:outerShdw>
                </a:effectLst>
              </a:rPr>
              <a:t>Спољна политика- Милана Стојадиновића</a:t>
            </a:r>
            <a:r>
              <a:rPr lang="ru-RU" sz="2000" b="1" dirty="0" smtClean="0">
                <a:solidFill>
                  <a:srgbClr val="FFFF00"/>
                </a:solidFill>
              </a:rPr>
              <a:t>: </a:t>
            </a:r>
          </a:p>
        </p:txBody>
      </p:sp>
      <p:sp>
        <p:nvSpPr>
          <p:cNvPr id="11" name="TextBox 10"/>
          <p:cNvSpPr txBox="1"/>
          <p:nvPr/>
        </p:nvSpPr>
        <p:spPr>
          <a:xfrm>
            <a:off x="381000" y="6324600"/>
            <a:ext cx="1524000" cy="369332"/>
          </a:xfrm>
          <a:prstGeom prst="rect">
            <a:avLst/>
          </a:prstGeom>
          <a:noFill/>
        </p:spPr>
        <p:txBody>
          <a:bodyPr wrap="square" rtlCol="0">
            <a:spAutoFit/>
          </a:bodyPr>
          <a:lstStyle/>
          <a:p>
            <a:r>
              <a:rPr lang="sr-Cyrl-RS" dirty="0" smtClean="0">
                <a:solidFill>
                  <a:schemeClr val="bg1"/>
                </a:solidFill>
              </a:rPr>
              <a:t>Стојадиновић</a:t>
            </a:r>
            <a:endParaRPr lang="en-US" dirty="0">
              <a:solidFill>
                <a:schemeClr val="bg1"/>
              </a:solidFill>
            </a:endParaRPr>
          </a:p>
        </p:txBody>
      </p:sp>
      <p:sp>
        <p:nvSpPr>
          <p:cNvPr id="12" name="TextBox 11"/>
          <p:cNvSpPr txBox="1"/>
          <p:nvPr/>
        </p:nvSpPr>
        <p:spPr>
          <a:xfrm>
            <a:off x="7543800" y="5486400"/>
            <a:ext cx="1447800" cy="338554"/>
          </a:xfrm>
          <a:prstGeom prst="rect">
            <a:avLst/>
          </a:prstGeom>
          <a:noFill/>
        </p:spPr>
        <p:txBody>
          <a:bodyPr wrap="square" rtlCol="0">
            <a:spAutoFit/>
          </a:bodyPr>
          <a:lstStyle/>
          <a:p>
            <a:r>
              <a:rPr lang="sr-Cyrl-RS" sz="1600" b="1" dirty="0" smtClean="0">
                <a:solidFill>
                  <a:schemeClr val="bg1"/>
                </a:solidFill>
              </a:rPr>
              <a:t>Минхен 1938.</a:t>
            </a:r>
            <a:endParaRPr lang="en-GB" sz="1600" b="1"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0" y="214313"/>
            <a:ext cx="8686800" cy="1214437"/>
          </a:xfrm>
        </p:spPr>
        <p:txBody>
          <a:bodyPr>
            <a:normAutofit/>
          </a:bodyPr>
          <a:lstStyle/>
          <a:p>
            <a:pPr algn="ctr" eaLnBrk="1" hangingPunct="1">
              <a:defRPr/>
            </a:pPr>
            <a:r>
              <a:rPr lang="sr-Cyrl-CS" dirty="0" smtClean="0"/>
              <a:t>      </a:t>
            </a:r>
            <a:r>
              <a:rPr lang="sr-Cyrl-CS" dirty="0" smtClean="0">
                <a:solidFill>
                  <a:schemeClr val="tx1"/>
                </a:solidFill>
                <a:latin typeface="Arial Black" pitchFamily="34" charset="0"/>
              </a:rPr>
              <a:t>Краљевина </a:t>
            </a:r>
            <a:r>
              <a:rPr lang="sr-Latn-RS" dirty="0" smtClean="0">
                <a:solidFill>
                  <a:schemeClr val="tx1"/>
                </a:solidFill>
                <a:latin typeface="Arial Black" pitchFamily="34" charset="0"/>
              </a:rPr>
              <a:t>J</a:t>
            </a:r>
            <a:r>
              <a:rPr lang="sr-Cyrl-RS" dirty="0" smtClean="0">
                <a:solidFill>
                  <a:schemeClr val="tx1"/>
                </a:solidFill>
                <a:latin typeface="Arial Black" pitchFamily="34" charset="0"/>
              </a:rPr>
              <a:t>угославија</a:t>
            </a:r>
            <a:r>
              <a:rPr lang="sr-Cyrl-CS" dirty="0" smtClean="0">
                <a:solidFill>
                  <a:schemeClr val="tx1"/>
                </a:solidFill>
                <a:latin typeface="Arial Black" pitchFamily="34" charset="0"/>
              </a:rPr>
              <a:t> 193</a:t>
            </a:r>
            <a:r>
              <a:rPr lang="sr-Latn-RS" dirty="0" smtClean="0">
                <a:solidFill>
                  <a:schemeClr val="tx1"/>
                </a:solidFill>
                <a:latin typeface="Arial Black" pitchFamily="34" charset="0"/>
              </a:rPr>
              <a:t>9-19</a:t>
            </a:r>
            <a:r>
              <a:rPr lang="sr-Cyrl-RS" dirty="0" smtClean="0">
                <a:solidFill>
                  <a:schemeClr val="tx1"/>
                </a:solidFill>
                <a:latin typeface="Arial Black" pitchFamily="34" charset="0"/>
              </a:rPr>
              <a:t>41</a:t>
            </a:r>
            <a:r>
              <a:rPr lang="sr-Cyrl-CS" dirty="0" smtClean="0">
                <a:solidFill>
                  <a:schemeClr val="tx1"/>
                </a:solidFill>
                <a:latin typeface="Arial Black" pitchFamily="34" charset="0"/>
              </a:rPr>
              <a:t>.</a:t>
            </a:r>
            <a:endParaRPr lang="en-US" dirty="0" smtClean="0">
              <a:solidFill>
                <a:schemeClr val="tx1"/>
              </a:solidFill>
              <a:latin typeface="Arial Black" pitchFamily="34" charset="0"/>
            </a:endParaRPr>
          </a:p>
        </p:txBody>
      </p:sp>
      <p:sp>
        <p:nvSpPr>
          <p:cNvPr id="182275" name="Rectangle 3"/>
          <p:cNvSpPr>
            <a:spLocks noGrp="1" noChangeArrowheads="1"/>
          </p:cNvSpPr>
          <p:nvPr>
            <p:ph type="subTitle" idx="1"/>
          </p:nvPr>
        </p:nvSpPr>
        <p:spPr>
          <a:xfrm>
            <a:off x="1000125" y="1371600"/>
            <a:ext cx="4791075" cy="1258888"/>
          </a:xfrm>
        </p:spPr>
        <p:txBody>
          <a:bodyPr>
            <a:normAutofit/>
          </a:bodyPr>
          <a:lstStyle/>
          <a:p>
            <a:pPr eaLnBrk="1" hangingPunct="1">
              <a:buFont typeface="Wingdings" pitchFamily="2" charset="2"/>
              <a:buNone/>
            </a:pPr>
            <a:endParaRPr lang="sr-Cyrl-CS" sz="1400" i="1" dirty="0" smtClean="0">
              <a:solidFill>
                <a:schemeClr val="tx1"/>
              </a:solidFill>
              <a:latin typeface="Arial Black" pitchFamily="34" charset="0"/>
            </a:endParaRPr>
          </a:p>
          <a:p>
            <a:pPr eaLnBrk="1" hangingPunct="1">
              <a:buFont typeface="Wingdings" pitchFamily="2" charset="2"/>
              <a:buNone/>
            </a:pPr>
            <a:endParaRPr lang="en-US" sz="1400" i="1" dirty="0" smtClean="0">
              <a:solidFill>
                <a:srgbClr val="99FF99"/>
              </a:solidFill>
              <a:latin typeface="Arial Black" pitchFamily="34" charset="0"/>
            </a:endParaRPr>
          </a:p>
          <a:p>
            <a:pPr eaLnBrk="1" hangingPunct="1">
              <a:buFont typeface="Wingdings" pitchFamily="2" charset="2"/>
              <a:buNone/>
            </a:pPr>
            <a:endParaRPr lang="en-US" sz="1800" b="1" i="1" dirty="0" smtClean="0">
              <a:solidFill>
                <a:srgbClr val="FFFF00"/>
              </a:solidFill>
              <a:latin typeface="Arial Black" pitchFamily="34" charset="0"/>
            </a:endParaRPr>
          </a:p>
        </p:txBody>
      </p:sp>
      <p:pic>
        <p:nvPicPr>
          <p:cNvPr id="3077" name="Picture 4" descr="Kingdom_of_Yugoslavia_CoA_%28big%29"/>
          <p:cNvPicPr>
            <a:picLocks noChangeAspect="1" noChangeArrowheads="1"/>
          </p:cNvPicPr>
          <p:nvPr/>
        </p:nvPicPr>
        <p:blipFill>
          <a:blip r:embed="rId5" cstate="print"/>
          <a:srcRect/>
          <a:stretch>
            <a:fillRect/>
          </a:stretch>
        </p:blipFill>
        <p:spPr bwMode="auto">
          <a:xfrm>
            <a:off x="5410199" y="3286125"/>
            <a:ext cx="2987675" cy="3143250"/>
          </a:xfrm>
          <a:prstGeom prst="rect">
            <a:avLst/>
          </a:prstGeom>
          <a:noFill/>
          <a:ln w="9525">
            <a:noFill/>
            <a:miter lim="800000"/>
            <a:headEnd/>
            <a:tailEnd/>
          </a:ln>
        </p:spPr>
      </p:pic>
      <p:pic>
        <p:nvPicPr>
          <p:cNvPr id="3078" name="Picture 7" descr="http://upload.wikimedia.org/wikipedia/sr/3/31/Veliki_i_kraljevski_grb.PNG"/>
          <p:cNvPicPr>
            <a:picLocks noChangeAspect="1" noChangeArrowheads="1"/>
          </p:cNvPicPr>
          <p:nvPr/>
        </p:nvPicPr>
        <p:blipFill>
          <a:blip r:embed="rId6" cstate="print"/>
          <a:srcRect/>
          <a:stretch>
            <a:fillRect/>
          </a:stretch>
        </p:blipFill>
        <p:spPr bwMode="auto">
          <a:xfrm>
            <a:off x="2286000" y="1447800"/>
            <a:ext cx="3886200" cy="2195513"/>
          </a:xfrm>
          <a:prstGeom prst="rect">
            <a:avLst/>
          </a:prstGeom>
          <a:noFill/>
          <a:ln w="9525">
            <a:noFill/>
            <a:miter lim="800000"/>
            <a:headEnd/>
            <a:tailEnd/>
          </a:ln>
        </p:spPr>
      </p:pic>
      <p:sp>
        <p:nvSpPr>
          <p:cNvPr id="7" name="TextBox 6"/>
          <p:cNvSpPr txBox="1"/>
          <p:nvPr/>
        </p:nvSpPr>
        <p:spPr>
          <a:xfrm>
            <a:off x="1524000" y="3657600"/>
            <a:ext cx="4724400" cy="646331"/>
          </a:xfrm>
          <a:prstGeom prst="rect">
            <a:avLst/>
          </a:prstGeom>
          <a:noFill/>
        </p:spPr>
        <p:txBody>
          <a:bodyPr wrap="square" rtlCol="0">
            <a:spAutoFit/>
          </a:bodyPr>
          <a:lstStyle/>
          <a:p>
            <a:r>
              <a:rPr lang="sr-Cyrl-CS" b="1" i="1" dirty="0" smtClean="0">
                <a:latin typeface="Arial Black" pitchFamily="34" charset="0"/>
              </a:rPr>
              <a:t>Застава</a:t>
            </a:r>
            <a:r>
              <a:rPr lang="en-US" b="1" i="1" dirty="0" smtClean="0">
                <a:latin typeface="Arial Black" pitchFamily="34" charset="0"/>
              </a:rPr>
              <a:t> </a:t>
            </a:r>
            <a:r>
              <a:rPr lang="sr-Cyrl-CS" b="1" i="1" dirty="0" smtClean="0">
                <a:latin typeface="Arial Black" pitchFamily="34" charset="0"/>
              </a:rPr>
              <a:t>и грб</a:t>
            </a:r>
          </a:p>
          <a:p>
            <a:endParaRPr lang="en-US" dirty="0"/>
          </a:p>
        </p:txBody>
      </p:sp>
      <p:pic>
        <p:nvPicPr>
          <p:cNvPr id="8" name="Content Placeholder 6" descr="200px-Naval_Ensign_of_the_Kingdom_of_Yugoslavia.svg.png"/>
          <p:cNvPicPr>
            <a:picLocks noChangeAspect="1"/>
          </p:cNvPicPr>
          <p:nvPr/>
        </p:nvPicPr>
        <p:blipFill>
          <a:blip r:embed="rId7" cstate="print"/>
          <a:stretch>
            <a:fillRect/>
          </a:stretch>
        </p:blipFill>
        <p:spPr>
          <a:xfrm>
            <a:off x="914400" y="4038600"/>
            <a:ext cx="3505200" cy="2330958"/>
          </a:xfrm>
          <a:prstGeom prst="rect">
            <a:avLst/>
          </a:prstGeom>
        </p:spPr>
      </p:pic>
    </p:spTree>
    <p:custDataLst>
      <p:tags r:id="rId1"/>
    </p:custDataLst>
  </p:cSld>
  <p:clrMapOvr>
    <a:masterClrMapping/>
  </p:clrMapOvr>
  <p:transition>
    <p:comb dir="vert"/>
    <p:sndAc>
      <p:stSnd>
        <p:snd r:embed="rId4" name="laser.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2274">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400110"/>
          </a:xfrm>
          <a:prstGeom prst="rect">
            <a:avLst/>
          </a:prstGeom>
          <a:solidFill>
            <a:srgbClr val="00B0F0"/>
          </a:solidFill>
        </p:spPr>
        <p:txBody>
          <a:bodyPr wrap="square" rtlCol="0">
            <a:spAutoFit/>
          </a:bodyPr>
          <a:lstStyle/>
          <a:p>
            <a:r>
              <a:rPr lang="ru-RU" sz="2000" b="1" dirty="0" smtClean="0">
                <a:solidFill>
                  <a:srgbClr val="FFFF00"/>
                </a:solidFill>
              </a:rPr>
              <a:t>Влада Цветковић-Мачек, или влада народног споразума (1939-1941)</a:t>
            </a:r>
            <a:endParaRPr lang="ru-RU" sz="2000" b="1" dirty="0">
              <a:solidFill>
                <a:srgbClr val="FFFF00"/>
              </a:solidFill>
            </a:endParaRPr>
          </a:p>
        </p:txBody>
      </p:sp>
      <p:sp>
        <p:nvSpPr>
          <p:cNvPr id="3" name="TextBox 2"/>
          <p:cNvSpPr txBox="1"/>
          <p:nvPr/>
        </p:nvSpPr>
        <p:spPr>
          <a:xfrm>
            <a:off x="0" y="914401"/>
            <a:ext cx="9144000" cy="1323439"/>
          </a:xfrm>
          <a:prstGeom prst="rect">
            <a:avLst/>
          </a:prstGeom>
          <a:noFill/>
        </p:spPr>
        <p:txBody>
          <a:bodyPr wrap="square" rtlCol="0">
            <a:spAutoFit/>
          </a:bodyPr>
          <a:lstStyle/>
          <a:p>
            <a:r>
              <a:rPr lang="ru-RU" sz="2000" b="1" dirty="0" smtClean="0">
                <a:solidFill>
                  <a:srgbClr val="FFFF00"/>
                </a:solidFill>
              </a:rPr>
              <a:t>Влада је настала Споразумом Цветковић-Мачек</a:t>
            </a:r>
            <a:r>
              <a:rPr lang="sr-Latn-RS" sz="2000" b="1" dirty="0" smtClean="0">
                <a:solidFill>
                  <a:srgbClr val="FFFF00"/>
                </a:solidFill>
              </a:rPr>
              <a:t>  </a:t>
            </a:r>
            <a:r>
              <a:rPr lang="ru-RU" sz="2000" b="1" dirty="0" smtClean="0">
                <a:solidFill>
                  <a:srgbClr val="FFFF00"/>
                </a:solidFill>
              </a:rPr>
              <a:t>26. августа 1939.Истог дана Уредбом </a:t>
            </a:r>
            <a:r>
              <a:rPr lang="ru-RU" sz="2000" b="1" dirty="0" smtClean="0">
                <a:solidFill>
                  <a:srgbClr val="FFFF00"/>
                </a:solidFill>
                <a:effectLst>
                  <a:outerShdw blurRad="38100" dist="38100" dir="2700000" algn="tl">
                    <a:srgbClr val="000000">
                      <a:alpha val="43137"/>
                    </a:srgbClr>
                  </a:outerShdw>
                </a:effectLst>
              </a:rPr>
              <a:t>створена је Бановина Хрватска.</a:t>
            </a:r>
            <a:endParaRPr lang="ru-RU" sz="2000" dirty="0" smtClean="0">
              <a:solidFill>
                <a:srgbClr val="FFFF00"/>
              </a:solidFill>
            </a:endParaRPr>
          </a:p>
          <a:p>
            <a:endParaRPr lang="ru-RU" sz="2000" b="1" dirty="0" smtClean="0"/>
          </a:p>
          <a:p>
            <a:endParaRPr lang="en-US" sz="2000" dirty="0"/>
          </a:p>
        </p:txBody>
      </p:sp>
      <p:sp>
        <p:nvSpPr>
          <p:cNvPr id="4" name="TextBox 3"/>
          <p:cNvSpPr txBox="1"/>
          <p:nvPr/>
        </p:nvSpPr>
        <p:spPr>
          <a:xfrm>
            <a:off x="0" y="2133600"/>
            <a:ext cx="9144000" cy="3754874"/>
          </a:xfrm>
          <a:prstGeom prst="rect">
            <a:avLst/>
          </a:prstGeom>
          <a:noFill/>
        </p:spPr>
        <p:txBody>
          <a:bodyPr wrap="square" rtlCol="0">
            <a:spAutoFit/>
          </a:bodyPr>
          <a:lstStyle/>
          <a:p>
            <a:r>
              <a:rPr lang="ru-RU" sz="2000" b="1" dirty="0" smtClean="0">
                <a:solidFill>
                  <a:schemeClr val="bg1"/>
                </a:solidFill>
              </a:rPr>
              <a:t>Након што је пала влада Милана Стојадиновића који није желео преуређење Југославије, нову владу саставио је Драгиша Цветковић</a:t>
            </a:r>
            <a:r>
              <a:rPr lang="ru-RU" dirty="0" smtClean="0"/>
              <a:t>. Овај радикал из Ниша био је најмање познат члан претходне Стојадиновићеве владе, а требало је да спроведе кнежеву жељу да се коначно постигне споразум са Хрватском сељачком странком. Чим је дошао на власт Цветковић је признао народни индивидуалитет Хрвата као резултат посебног развитка, а истакнуто је да је споразум потребан ради учвршћивања Југославије и унутрашњег мира.</a:t>
            </a:r>
          </a:p>
          <a:p>
            <a:r>
              <a:rPr lang="ru-RU" dirty="0" smtClean="0"/>
              <a:t>У разговору о споразуму са Хрватима Цветковићу је саговорник био Мачек, који је имао подршку ХСС и Хрватског народног заступства, сачињеног од свих посланика ХСС изабраних на изборима 11. децембра 1938. године. Резолуција овог тела дала је Мачеку овлашћења за разговоре са идејом да се држе принципа „опстанак и слобода хрватског народа изнад свега“.</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6705600" cy="400110"/>
          </a:xfrm>
          <a:prstGeom prst="rect">
            <a:avLst/>
          </a:prstGeom>
          <a:solidFill>
            <a:schemeClr val="accent2"/>
          </a:solidFill>
        </p:spPr>
        <p:txBody>
          <a:bodyPr wrap="square" rtlCol="0">
            <a:spAutoFit/>
          </a:bodyPr>
          <a:lstStyle/>
          <a:p>
            <a:r>
              <a:rPr lang="sr-Cyrl-RS" sz="2000" b="1" dirty="0" smtClean="0">
                <a:solidFill>
                  <a:srgbClr val="FFFF00"/>
                </a:solidFill>
              </a:rPr>
              <a:t>Стварање Бановине Хрватске-Споразум Цветковић-Мачек  </a:t>
            </a:r>
            <a:endParaRPr lang="en-US" sz="2000" b="1" dirty="0">
              <a:solidFill>
                <a:srgbClr val="FFFF00"/>
              </a:solidFill>
            </a:endParaRPr>
          </a:p>
        </p:txBody>
      </p:sp>
      <p:sp>
        <p:nvSpPr>
          <p:cNvPr id="3" name="TextBox 2"/>
          <p:cNvSpPr txBox="1"/>
          <p:nvPr/>
        </p:nvSpPr>
        <p:spPr>
          <a:xfrm>
            <a:off x="304800" y="533400"/>
            <a:ext cx="8839200" cy="6186309"/>
          </a:xfrm>
          <a:prstGeom prst="rect">
            <a:avLst/>
          </a:prstGeom>
          <a:noFill/>
        </p:spPr>
        <p:txBody>
          <a:bodyPr wrap="square" rtlCol="0">
            <a:spAutoFit/>
          </a:bodyPr>
          <a:lstStyle/>
          <a:p>
            <a:r>
              <a:rPr lang="ru-RU" dirty="0" smtClean="0"/>
              <a:t>Иако је било доста застоја, споразум је донет доста брзо тако да је закључен већ 26. августа </a:t>
            </a:r>
            <a:r>
              <a:rPr lang="ru-RU" b="1" dirty="0" smtClean="0">
                <a:solidFill>
                  <a:srgbClr val="FFFF00"/>
                </a:solidFill>
              </a:rPr>
              <a:t>1939</a:t>
            </a:r>
            <a:r>
              <a:rPr lang="ru-RU" dirty="0" smtClean="0"/>
              <a:t>. године. Највише проблема је било око одређивања граница Хрватске, јер је Мачек тражио Боку Которску, Срем, део Бачке, делове Босне и Херцеговине, Дубровник. </a:t>
            </a:r>
            <a:r>
              <a:rPr lang="ru-RU" b="1" dirty="0" smtClean="0">
                <a:solidFill>
                  <a:srgbClr val="FFFF00"/>
                </a:solidFill>
              </a:rPr>
              <a:t>Коначни споразум је обухватио : Савску и Приморску бановину, са срезовима Дубровник, Шид, Илок, Брчко (Дервента), Градачац, Травник и Фојница</a:t>
            </a:r>
            <a:r>
              <a:rPr lang="ru-RU" dirty="0" smtClean="0"/>
              <a:t>.</a:t>
            </a:r>
          </a:p>
          <a:p>
            <a:r>
              <a:rPr lang="ru-RU" dirty="0" smtClean="0"/>
              <a:t>Бановина је добила одговарајуће компетенције, а морала је да обезбеди равноправност Срба, Хрвата и Словенаца, једнакост при учешћу у вршењу јавне службе, равноправност признатих вероисповести. Морала су да се гарантују и једнака основна грађанска и политичка права. У надлежност Бановине Хрватске спадали су пољопривреда, тровина и индустрија, шуме и рудници, грађевинарство, социјална политика, народно здравље, физичко васпитање, правда, просвета и унутрашња управа. </a:t>
            </a:r>
          </a:p>
          <a:p>
            <a:r>
              <a:rPr lang="ru-RU" dirty="0" smtClean="0"/>
              <a:t>Законодавна власт у Бановини је припадала заједнички краљу и Сабору, а управну власт је вршио краљ преко бана, кога је он именовао и разрешавао, и који је одговарао њему и Сабору. Судови су изрицали правду у име краља.</a:t>
            </a:r>
          </a:p>
          <a:p>
            <a:r>
              <a:rPr lang="ru-RU" dirty="0" smtClean="0"/>
              <a:t>Споразум Цветковић—Мачек ступио је на снагу уредбом заснованом на члану 116. устава из 1931. </a:t>
            </a:r>
            <a:r>
              <a:rPr lang="ru-RU" b="1" dirty="0" smtClean="0"/>
              <a:t>Створена је Бановина Хрватска, а одмах затим и нова влада у којој је Цветковић остао председник владе. Влатко Мачек је постао потпредседник владе, а др </a:t>
            </a:r>
            <a:r>
              <a:rPr lang="ru-RU" b="1" dirty="0" smtClean="0">
                <a:hlinkClick r:id="rId2" tooltip="Иван Шубашић"/>
              </a:rPr>
              <a:t>Иван Шубашић</a:t>
            </a:r>
            <a:r>
              <a:rPr lang="ru-RU" b="1" dirty="0" smtClean="0"/>
              <a:t>, заступник Хрватске сељачке странке, познат по својим јаким династичким и југославенским склоностима, именован је за бана Бановине Хрватске.</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age.slidesharecdn.com/random-120224114437-phpapp01/95/j-8-728.jpg?cb=1330105602"/>
          <p:cNvPicPr>
            <a:picLocks noChangeAspect="1" noChangeArrowheads="1"/>
          </p:cNvPicPr>
          <p:nvPr/>
        </p:nvPicPr>
        <p:blipFill>
          <a:blip r:embed="rId3" cstate="print"/>
          <a:srcRect/>
          <a:stretch>
            <a:fillRect/>
          </a:stretch>
        </p:blipFill>
        <p:spPr bwMode="auto">
          <a:xfrm>
            <a:off x="304800" y="762000"/>
            <a:ext cx="8458200" cy="5657851"/>
          </a:xfrm>
          <a:prstGeom prst="rect">
            <a:avLst/>
          </a:prstGeom>
          <a:noFill/>
        </p:spPr>
      </p:pic>
      <p:sp>
        <p:nvSpPr>
          <p:cNvPr id="3" name="TextBox 2"/>
          <p:cNvSpPr txBox="1"/>
          <p:nvPr/>
        </p:nvSpPr>
        <p:spPr>
          <a:xfrm>
            <a:off x="685800" y="381000"/>
            <a:ext cx="7620000" cy="369332"/>
          </a:xfrm>
          <a:prstGeom prst="rect">
            <a:avLst/>
          </a:prstGeom>
          <a:noFill/>
        </p:spPr>
        <p:txBody>
          <a:bodyPr wrap="square" rtlCol="0">
            <a:spAutoFit/>
          </a:bodyPr>
          <a:lstStyle/>
          <a:p>
            <a:pPr algn="ctr"/>
            <a:r>
              <a:rPr lang="sr-Cyrl-RS" b="1" dirty="0" smtClean="0"/>
              <a:t>Бановина Хрватска-1939.</a:t>
            </a:r>
            <a:endParaRPr lang="en-US" b="1" dirty="0"/>
          </a:p>
        </p:txBody>
      </p:sp>
    </p:spTree>
  </p:cSld>
  <p:clrMapOvr>
    <a:masterClrMapping/>
  </p:clrMapOvr>
  <p:transition spd="med">
    <p:wipe dir="d"/>
    <p:sndAc>
      <p:stSnd>
        <p:snd r:embed="rId2" name="laser.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991600" cy="4216539"/>
          </a:xfrm>
          <a:prstGeom prst="rect">
            <a:avLst/>
          </a:prstGeom>
          <a:noFill/>
        </p:spPr>
        <p:txBody>
          <a:bodyPr wrap="square" rtlCol="0">
            <a:spAutoFit/>
          </a:bodyPr>
          <a:lstStyle/>
          <a:p>
            <a:r>
              <a:rPr lang="ru-RU" sz="2400" b="1" dirty="0" smtClean="0">
                <a:solidFill>
                  <a:schemeClr val="bg1"/>
                </a:solidFill>
              </a:rPr>
              <a:t>Последице</a:t>
            </a:r>
          </a:p>
          <a:p>
            <a:r>
              <a:rPr lang="ru-RU" dirty="0" smtClean="0"/>
              <a:t>Образовањем Бановине Хрватске измењено је државно уређење Југославије предвиђено Октроисаним уставом. Од тада се краљевина налазила у фази преуређивања, што није завршено због избијања Другог светског рата</a:t>
            </a:r>
            <a:r>
              <a:rPr lang="ru-RU" sz="2400" dirty="0" smtClean="0">
                <a:effectLst>
                  <a:outerShdw blurRad="38100" dist="38100" dir="2700000" algn="tl">
                    <a:srgbClr val="000000">
                      <a:alpha val="43137"/>
                    </a:srgbClr>
                  </a:outerShdw>
                </a:effectLst>
              </a:rPr>
              <a:t>. </a:t>
            </a:r>
            <a:endParaRPr lang="sr-Latn-RS" sz="2400" dirty="0" smtClean="0">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Аутономија је нарушила дотадашњи принцип централизма, и појавили су се захтеви за даљим преуређивањем, односно увођењем аутономије Словеније, Босне и Херцеговине</a:t>
            </a:r>
            <a:r>
              <a:rPr lang="ru-RU" b="1" dirty="0" smtClean="0"/>
              <a:t>...</a:t>
            </a:r>
          </a:p>
          <a:p>
            <a:r>
              <a:rPr lang="ru-RU" dirty="0" smtClean="0"/>
              <a:t>Споразумом није било задовољно десно крило у ХСС. Влатко Мачек се правдао да је споразум само привремен, што није умиривало критике да није добио довољно за Хрватску. Са друге стране, српска политичка елита је такође била незадовољна а поједини њени делови су споразум гледали као капитулацију. </a:t>
            </a:r>
          </a:p>
          <a:p>
            <a:r>
              <a:rPr lang="ru-RU" sz="2000" b="1" dirty="0" smtClean="0">
                <a:solidFill>
                  <a:schemeClr val="bg1"/>
                </a:solidFill>
              </a:rPr>
              <a:t>Споразум је на широком фронту допуштао Хрватима знатан степен аутономије.</a:t>
            </a:r>
          </a:p>
          <a:p>
            <a:endParaRPr lang="en-US" sz="2000" dirty="0"/>
          </a:p>
        </p:txBody>
      </p:sp>
      <p:pic>
        <p:nvPicPr>
          <p:cNvPr id="1028" name="Picture 4" descr="http://povijest.net/v5/wp-content/uploads/2008/04/cvetkovic_macek_pavle.jpg"/>
          <p:cNvPicPr>
            <a:picLocks noChangeAspect="1" noChangeArrowheads="1"/>
          </p:cNvPicPr>
          <p:nvPr/>
        </p:nvPicPr>
        <p:blipFill>
          <a:blip r:embed="rId2" cstate="print"/>
          <a:srcRect/>
          <a:stretch>
            <a:fillRect/>
          </a:stretch>
        </p:blipFill>
        <p:spPr bwMode="auto">
          <a:xfrm>
            <a:off x="457200" y="4114800"/>
            <a:ext cx="4343400" cy="2581276"/>
          </a:xfrm>
          <a:prstGeom prst="rect">
            <a:avLst/>
          </a:prstGeom>
          <a:noFill/>
        </p:spPr>
      </p:pic>
      <p:sp>
        <p:nvSpPr>
          <p:cNvPr id="7" name="TextBox 6"/>
          <p:cNvSpPr txBox="1"/>
          <p:nvPr/>
        </p:nvSpPr>
        <p:spPr>
          <a:xfrm>
            <a:off x="4876800" y="5410200"/>
            <a:ext cx="3886200" cy="646331"/>
          </a:xfrm>
          <a:prstGeom prst="rect">
            <a:avLst/>
          </a:prstGeom>
          <a:solidFill>
            <a:schemeClr val="accent2"/>
          </a:solidFill>
        </p:spPr>
        <p:txBody>
          <a:bodyPr wrap="square" rtlCol="0">
            <a:spAutoFit/>
          </a:bodyPr>
          <a:lstStyle/>
          <a:p>
            <a:r>
              <a:rPr lang="sr-Latn-CS" dirty="0" smtClean="0"/>
              <a:t>Цветковић -Мачек </a:t>
            </a:r>
            <a:r>
              <a:rPr lang="sr-Cyrl-RS" dirty="0" smtClean="0"/>
              <a:t>и к</a:t>
            </a:r>
            <a:r>
              <a:rPr lang="sr-Latn-CS" dirty="0" smtClean="0"/>
              <a:t>нез Павле после потписивања споразума</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839200" cy="461665"/>
          </a:xfrm>
          <a:prstGeom prst="rect">
            <a:avLst/>
          </a:prstGeom>
          <a:noFill/>
        </p:spPr>
        <p:txBody>
          <a:bodyPr wrap="square" rtlCol="0">
            <a:spAutoFit/>
          </a:bodyPr>
          <a:lstStyle/>
          <a:p>
            <a:r>
              <a:rPr lang="sr-Cyrl-RS" sz="2400" b="1" dirty="0" smtClean="0">
                <a:solidFill>
                  <a:srgbClr val="FFFF00"/>
                </a:solidFill>
                <a:effectLst>
                  <a:outerShdw blurRad="38100" dist="38100" dir="2700000" algn="tl">
                    <a:srgbClr val="000000">
                      <a:alpha val="43137"/>
                    </a:srgbClr>
                  </a:outerShdw>
                </a:effectLst>
              </a:rPr>
              <a:t>Отпор-Српски Културни клуб</a:t>
            </a:r>
            <a:endParaRPr lang="en-US" sz="2400" b="1"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152400" y="609600"/>
            <a:ext cx="7239000" cy="1200329"/>
          </a:xfrm>
          <a:prstGeom prst="rect">
            <a:avLst/>
          </a:prstGeom>
          <a:solidFill>
            <a:srgbClr val="00B0F0"/>
          </a:solidFill>
        </p:spPr>
        <p:txBody>
          <a:bodyPr wrap="square" rtlCol="0">
            <a:spAutoFit/>
          </a:bodyPr>
          <a:lstStyle/>
          <a:p>
            <a:r>
              <a:rPr lang="ru-RU" b="1" dirty="0" smtClean="0">
                <a:solidFill>
                  <a:schemeClr val="bg1"/>
                </a:solidFill>
                <a:effectLst>
                  <a:outerShdw blurRad="38100" dist="38100" dir="2700000" algn="tl">
                    <a:srgbClr val="000000">
                      <a:alpha val="43137"/>
                    </a:srgbClr>
                  </a:outerShdw>
                </a:effectLst>
              </a:rPr>
              <a:t>Српски културни клуб је политичка организација патриотске и пронационалистичке оријентације, 1937</a:t>
            </a:r>
            <a:r>
              <a:rPr lang="ru-RU" b="1" dirty="0" smtClean="0">
                <a:solidFill>
                  <a:srgbClr val="FFFF00"/>
                </a:solidFill>
                <a:effectLst>
                  <a:outerShdw blurRad="38100" dist="38100" dir="2700000" algn="tl">
                    <a:srgbClr val="000000">
                      <a:alpha val="43137"/>
                    </a:srgbClr>
                  </a:outerShdw>
                </a:effectLst>
              </a:rPr>
              <a:t>.</a:t>
            </a:r>
            <a:r>
              <a:rPr lang="sr-Cyrl-CS" dirty="0" smtClean="0">
                <a:solidFill>
                  <a:srgbClr val="FFFF00"/>
                </a:solidFill>
              </a:rPr>
              <a:t> </a:t>
            </a:r>
            <a:r>
              <a:rPr lang="sr-Cyrl-CS" b="1" dirty="0" smtClean="0">
                <a:solidFill>
                  <a:srgbClr val="FFFF00"/>
                </a:solidFill>
                <a:effectLst>
                  <a:outerShdw blurRad="38100" dist="38100" dir="2700000" algn="tl">
                    <a:srgbClr val="000000">
                      <a:alpha val="43137"/>
                    </a:srgbClr>
                  </a:outerShdw>
                </a:effectLst>
              </a:rPr>
              <a:t>Бавио питањима српске националне културе и преуређењем југословенске државе</a:t>
            </a:r>
            <a:r>
              <a:rPr lang="sr-Cyrl-CS" dirty="0" smtClean="0">
                <a:solidFill>
                  <a:srgbClr val="FFFF00"/>
                </a:solidFill>
              </a:rPr>
              <a:t>.</a:t>
            </a:r>
            <a:endParaRPr lang="ru-RU" b="1" dirty="0" smtClean="0">
              <a:solidFill>
                <a:srgbClr val="FFFF00"/>
              </a:solidFill>
              <a:effectLst>
                <a:outerShdw blurRad="38100" dist="38100" dir="2700000" algn="tl">
                  <a:srgbClr val="000000">
                    <a:alpha val="43137"/>
                  </a:srgbClr>
                </a:outerShdw>
              </a:effectLst>
            </a:endParaRPr>
          </a:p>
          <a:p>
            <a:r>
              <a:rPr lang="ru-RU" b="1" dirty="0" smtClean="0">
                <a:solidFill>
                  <a:srgbClr val="FFFF00"/>
                </a:solidFill>
                <a:effectLst>
                  <a:outerShdw blurRad="38100" dist="38100" dir="2700000" algn="tl">
                    <a:srgbClr val="000000">
                      <a:alpha val="43137"/>
                    </a:srgbClr>
                  </a:outerShdw>
                </a:effectLst>
              </a:rPr>
              <a:t>Представљао идеолошку подлогу Равногорског покрета.</a:t>
            </a:r>
            <a:endParaRPr lang="en-US" b="1"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52400" y="1752600"/>
            <a:ext cx="8839200" cy="4062651"/>
          </a:xfrm>
          <a:prstGeom prst="rect">
            <a:avLst/>
          </a:prstGeom>
          <a:noFill/>
        </p:spPr>
        <p:txBody>
          <a:bodyPr wrap="square" rtlCol="0">
            <a:spAutoFit/>
          </a:bodyPr>
          <a:lstStyle/>
          <a:p>
            <a:r>
              <a:rPr lang="sr-Cyrl-CS" dirty="0" smtClean="0"/>
              <a:t>Чланство Српског културног клуба су већином чинили српски интелектуалци, који су били незадовољни унутрашњим уређењем </a:t>
            </a:r>
            <a:r>
              <a:rPr lang="sr-Cyrl-CS" dirty="0" smtClean="0">
                <a:hlinkClick r:id="rId2" tooltip="Краљевина Југославија"/>
              </a:rPr>
              <a:t>Краљевине Југославије</a:t>
            </a:r>
            <a:r>
              <a:rPr lang="sr-Cyrl-CS" dirty="0" smtClean="0"/>
              <a:t>, пре свега занемаривањем српског идентитета у корист </a:t>
            </a:r>
            <a:r>
              <a:rPr lang="sr-Cyrl-CS" dirty="0" smtClean="0">
                <a:hlinkClick r:id="rId3" tooltip="Југословени"/>
              </a:rPr>
              <a:t>југословенске нације</a:t>
            </a:r>
            <a:r>
              <a:rPr lang="sr-Cyrl-CS" dirty="0" smtClean="0"/>
              <a:t>, и стварањем </a:t>
            </a:r>
            <a:r>
              <a:rPr lang="sr-Cyrl-CS" dirty="0" smtClean="0">
                <a:hlinkClick r:id="rId4" tooltip="Бановина Хрватска"/>
              </a:rPr>
              <a:t>Бановине Хрватске</a:t>
            </a:r>
            <a:r>
              <a:rPr lang="sr-Cyrl-CS" dirty="0" smtClean="0"/>
              <a:t>. </a:t>
            </a:r>
            <a:r>
              <a:rPr lang="ru-RU" dirty="0" smtClean="0"/>
              <a:t>Као повод за оснивање ове организације наводи се „све неравноправнији положај </a:t>
            </a:r>
            <a:r>
              <a:rPr lang="ru-RU" dirty="0" smtClean="0">
                <a:hlinkClick r:id="rId5" tooltip="Срби"/>
              </a:rPr>
              <a:t>Срба</a:t>
            </a:r>
            <a:r>
              <a:rPr lang="ru-RU" dirty="0" smtClean="0"/>
              <a:t> у Југословенској држави“.</a:t>
            </a:r>
          </a:p>
          <a:p>
            <a:r>
              <a:rPr lang="ru-RU" sz="2000" b="1" dirty="0" smtClean="0">
                <a:solidFill>
                  <a:schemeClr val="bg1"/>
                </a:solidFill>
                <a:effectLst>
                  <a:outerShdw blurRad="38100" dist="38100" dir="2700000" algn="tl">
                    <a:srgbClr val="000000">
                      <a:alpha val="43137"/>
                    </a:srgbClr>
                  </a:outerShdw>
                </a:effectLst>
              </a:rPr>
              <a:t>Српски културни клуб </a:t>
            </a:r>
            <a:r>
              <a:rPr lang="sr-Latn-RS" sz="2000" b="1" dirty="0" smtClean="0">
                <a:solidFill>
                  <a:schemeClr val="bg1"/>
                </a:solidFill>
                <a:effectLst>
                  <a:outerShdw blurRad="38100" dist="38100" dir="2700000" algn="tl">
                    <a:srgbClr val="000000">
                      <a:alpha val="43137"/>
                    </a:srgbClr>
                  </a:outerShdw>
                </a:effectLst>
              </a:rPr>
              <a:t> je </a:t>
            </a:r>
            <a:r>
              <a:rPr lang="ru-RU" sz="2000" b="1" dirty="0" smtClean="0">
                <a:solidFill>
                  <a:schemeClr val="bg1"/>
                </a:solidFill>
                <a:effectLst>
                  <a:outerShdw blurRad="38100" dist="38100" dir="2700000" algn="tl">
                    <a:srgbClr val="000000">
                      <a:alpha val="43137"/>
                    </a:srgbClr>
                  </a:outerShdw>
                </a:effectLst>
              </a:rPr>
              <a:t>сматрао да само српски етнички простор у Југославији није омеђен, и да је крајње време да се то уради и да  има сличне границе као границе  Велике Србије.</a:t>
            </a:r>
          </a:p>
          <a:p>
            <a:r>
              <a:rPr lang="sr-Cyrl-CS" b="1" dirty="0" smtClean="0">
                <a:solidFill>
                  <a:srgbClr val="FFFF00"/>
                </a:solidFill>
                <a:effectLst>
                  <a:outerShdw blurRad="38100" dist="38100" dir="2700000" algn="tl">
                    <a:srgbClr val="000000">
                      <a:alpha val="43137"/>
                    </a:srgbClr>
                  </a:outerShdw>
                </a:effectLst>
              </a:rPr>
              <a:t>Председник Српског културног клуба</a:t>
            </a:r>
            <a:r>
              <a:rPr lang="sr-Cyrl-CS" b="1" dirty="0" smtClean="0">
                <a:solidFill>
                  <a:schemeClr val="bg1"/>
                </a:solidFill>
                <a:effectLst>
                  <a:outerShdw blurRad="38100" dist="38100" dir="2700000" algn="tl">
                    <a:srgbClr val="000000">
                      <a:alpha val="43137"/>
                    </a:srgbClr>
                  </a:outerShdw>
                </a:effectLst>
              </a:rPr>
              <a:t> </a:t>
            </a:r>
            <a:r>
              <a:rPr lang="sr-Cyrl-CS" dirty="0" smtClean="0"/>
              <a:t>је био знаменити београдски професор и академик </a:t>
            </a:r>
            <a:r>
              <a:rPr lang="sr-Cyrl-CS" b="1" dirty="0" smtClean="0">
                <a:solidFill>
                  <a:srgbClr val="FFFF00"/>
                </a:solidFill>
                <a:effectLst>
                  <a:outerShdw blurRad="38100" dist="38100" dir="2700000" algn="tl">
                    <a:srgbClr val="000000">
                      <a:alpha val="43137"/>
                    </a:srgbClr>
                  </a:outerShdw>
                </a:effectLst>
              </a:rPr>
              <a:t>Слободан Јовановић</a:t>
            </a:r>
            <a:r>
              <a:rPr lang="sr-Cyrl-CS" b="1" dirty="0" smtClean="0">
                <a:solidFill>
                  <a:schemeClr val="bg1"/>
                </a:solidFill>
                <a:effectLst>
                  <a:outerShdw blurRad="38100" dist="38100" dir="2700000" algn="tl">
                    <a:srgbClr val="000000">
                      <a:alpha val="43137"/>
                    </a:srgbClr>
                  </a:outerShdw>
                </a:effectLst>
              </a:rPr>
              <a:t> </a:t>
            </a:r>
            <a:r>
              <a:rPr lang="sr-Cyrl-CS" dirty="0" smtClean="0"/>
              <a:t>. Потпредседници клуба су били адвокат </a:t>
            </a:r>
            <a:r>
              <a:rPr lang="sr-Cyrl-CS" dirty="0" smtClean="0">
                <a:hlinkClick r:id="rId6" tooltip="Никола Стојановић (адвокат)"/>
              </a:rPr>
              <a:t>Никола Стојановић</a:t>
            </a:r>
            <a:r>
              <a:rPr lang="sr-Cyrl-CS" dirty="0" smtClean="0"/>
              <a:t> и академик, писац и адвокат </a:t>
            </a:r>
            <a:r>
              <a:rPr lang="sr-Cyrl-RS" b="1" dirty="0" smtClean="0">
                <a:solidFill>
                  <a:schemeClr val="bg1"/>
                </a:solidFill>
              </a:rPr>
              <a:t>Драгиша Васић </a:t>
            </a:r>
            <a:r>
              <a:rPr lang="sr-Cyrl-CS" dirty="0" smtClean="0"/>
              <a:t>. Од осталих важних личности у клубу ту су: </a:t>
            </a:r>
            <a:r>
              <a:rPr lang="sr-Cyrl-CS" dirty="0" smtClean="0">
                <a:hlinkClick r:id="rId7" tooltip="Јустин Поповић"/>
              </a:rPr>
              <a:t>Јустин Поповић</a:t>
            </a:r>
            <a:r>
              <a:rPr lang="sr-Cyrl-CS" dirty="0" smtClean="0"/>
              <a:t>, </a:t>
            </a:r>
            <a:r>
              <a:rPr lang="sr-Cyrl-CS" dirty="0" smtClean="0">
                <a:hlinkClick r:id="rId8" tooltip="Живко Павловић"/>
              </a:rPr>
              <a:t>Живко Павловић</a:t>
            </a:r>
            <a:r>
              <a:rPr lang="sr-Cyrl-CS" dirty="0" smtClean="0"/>
              <a:t>, </a:t>
            </a:r>
            <a:r>
              <a:rPr lang="sr-Cyrl-CS" dirty="0" smtClean="0">
                <a:hlinkClick r:id="rId9" tooltip="Владимир Ћоровић"/>
              </a:rPr>
              <a:t>Владимир Ћоровић</a:t>
            </a:r>
            <a:r>
              <a:rPr lang="sr-Cyrl-CS" dirty="0" smtClean="0"/>
              <a:t>,  </a:t>
            </a:r>
            <a:r>
              <a:rPr lang="sr-Cyrl-CS" dirty="0" smtClean="0">
                <a:hlinkClick r:id="rId10" tooltip="Стеван Мољевић"/>
              </a:rPr>
              <a:t>Стеван Мољевић</a:t>
            </a:r>
            <a:r>
              <a:rPr lang="sr-Latn-RS" dirty="0" smtClean="0"/>
              <a:t>.</a:t>
            </a:r>
            <a:r>
              <a:rPr lang="sr-Cyrl-RS" dirty="0" smtClean="0"/>
              <a:t> </a:t>
            </a:r>
            <a:r>
              <a:rPr lang="sr-Cyrl-CS" dirty="0" smtClean="0"/>
              <a:t> </a:t>
            </a:r>
            <a:r>
              <a:rPr lang="sr-Cyrl-CS" b="1" dirty="0" smtClean="0">
                <a:solidFill>
                  <a:schemeClr val="bg1"/>
                </a:solidFill>
              </a:rPr>
              <a:t>Клуб је издавао часопис „Српски глас“, који је уређивао Драгиша </a:t>
            </a:r>
            <a:r>
              <a:rPr lang="sr-Cyrl-CS" b="1" dirty="0" smtClean="0">
                <a:solidFill>
                  <a:schemeClr val="bg1"/>
                </a:solidFill>
              </a:rPr>
              <a:t>Васић</a:t>
            </a:r>
            <a:r>
              <a:rPr lang="en-US" b="1" dirty="0" smtClean="0">
                <a:solidFill>
                  <a:schemeClr val="bg1"/>
                </a:solidFill>
              </a:rPr>
              <a:t>.</a:t>
            </a:r>
            <a:endParaRPr lang="sr-Cyrl-CS" b="1" dirty="0" smtClean="0"/>
          </a:p>
          <a:p>
            <a:endParaRPr lang="en-US" dirty="0"/>
          </a:p>
        </p:txBody>
      </p:sp>
      <p:pic>
        <p:nvPicPr>
          <p:cNvPr id="9218" name="Picture 2" descr="https://upload.wikimedia.org/wikipedia/sr/2/2d/SlobodanJovanovic.jpg"/>
          <p:cNvPicPr>
            <a:picLocks noChangeAspect="1" noChangeArrowheads="1"/>
          </p:cNvPicPr>
          <p:nvPr/>
        </p:nvPicPr>
        <p:blipFill>
          <a:blip r:embed="rId11" cstate="print"/>
          <a:srcRect/>
          <a:stretch>
            <a:fillRect/>
          </a:stretch>
        </p:blipFill>
        <p:spPr bwMode="auto">
          <a:xfrm>
            <a:off x="7543800" y="0"/>
            <a:ext cx="1600200" cy="1828800"/>
          </a:xfrm>
          <a:prstGeom prst="rect">
            <a:avLst/>
          </a:prstGeom>
          <a:noFill/>
        </p:spPr>
      </p:pic>
      <p:sp>
        <p:nvSpPr>
          <p:cNvPr id="7" name="TextBox 6"/>
          <p:cNvSpPr txBox="1"/>
          <p:nvPr/>
        </p:nvSpPr>
        <p:spPr>
          <a:xfrm>
            <a:off x="7467600" y="1371600"/>
            <a:ext cx="1905000" cy="307777"/>
          </a:xfrm>
          <a:prstGeom prst="rect">
            <a:avLst/>
          </a:prstGeom>
          <a:noFill/>
        </p:spPr>
        <p:txBody>
          <a:bodyPr wrap="square" rtlCol="0">
            <a:spAutoFit/>
          </a:bodyPr>
          <a:lstStyle/>
          <a:p>
            <a:r>
              <a:rPr lang="sr-Cyrl-CS" sz="1400" dirty="0" smtClean="0">
                <a:solidFill>
                  <a:schemeClr val="bg1"/>
                </a:solidFill>
                <a:effectLst>
                  <a:outerShdw blurRad="38100" dist="38100" dir="2700000" algn="tl">
                    <a:srgbClr val="000000">
                      <a:alpha val="43137"/>
                    </a:srgbClr>
                  </a:outerShdw>
                </a:effectLst>
              </a:rPr>
              <a:t>Слободан Јовановић</a:t>
            </a:r>
            <a:endParaRPr lang="en-US" sz="1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3810000" cy="400110"/>
          </a:xfrm>
          <a:prstGeom prst="rect">
            <a:avLst/>
          </a:prstGeom>
          <a:noFill/>
        </p:spPr>
        <p:txBody>
          <a:bodyPr wrap="square" rtlCol="0">
            <a:spAutoFit/>
          </a:bodyPr>
          <a:lstStyle/>
          <a:p>
            <a:r>
              <a:rPr lang="sr-Cyrl-RS" sz="2000" b="1" dirty="0" smtClean="0">
                <a:solidFill>
                  <a:srgbClr val="FFFF00"/>
                </a:solidFill>
              </a:rPr>
              <a:t>Кнез Павле: ,,Ни рат-ни пакт”</a:t>
            </a:r>
            <a:endParaRPr lang="en-US" sz="2000" b="1" dirty="0">
              <a:solidFill>
                <a:srgbClr val="FFFF00"/>
              </a:solidFill>
            </a:endParaRPr>
          </a:p>
        </p:txBody>
      </p:sp>
      <p:pic>
        <p:nvPicPr>
          <p:cNvPr id="6146" name="Picture 2" descr="http://www.27march.org/images/Image/knez_pavle_milan_stojadinovic.jpg"/>
          <p:cNvPicPr>
            <a:picLocks noChangeAspect="1" noChangeArrowheads="1"/>
          </p:cNvPicPr>
          <p:nvPr/>
        </p:nvPicPr>
        <p:blipFill>
          <a:blip r:embed="rId3" cstate="print"/>
          <a:srcRect/>
          <a:stretch>
            <a:fillRect/>
          </a:stretch>
        </p:blipFill>
        <p:spPr bwMode="auto">
          <a:xfrm>
            <a:off x="304800" y="990600"/>
            <a:ext cx="3810000" cy="4876799"/>
          </a:xfrm>
          <a:prstGeom prst="rect">
            <a:avLst/>
          </a:prstGeom>
          <a:noFill/>
        </p:spPr>
      </p:pic>
      <p:sp>
        <p:nvSpPr>
          <p:cNvPr id="4" name="TextBox 3"/>
          <p:cNvSpPr txBox="1"/>
          <p:nvPr/>
        </p:nvSpPr>
        <p:spPr>
          <a:xfrm>
            <a:off x="0" y="5943600"/>
            <a:ext cx="4191000"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sr-Cyrl-CS" b="1" dirty="0" smtClean="0">
                <a:solidFill>
                  <a:srgbClr val="FFFF00"/>
                </a:solidFill>
                <a:effectLst>
                  <a:outerShdw blurRad="38100" dist="38100" dir="2700000" algn="tl">
                    <a:srgbClr val="000000">
                      <a:alpha val="43137"/>
                    </a:srgbClr>
                  </a:outerShdw>
                </a:effectLst>
              </a:rPr>
              <a:t>П</a:t>
            </a:r>
            <a:r>
              <a:rPr lang="sr-Cyrl-RS" b="1" dirty="0" smtClean="0">
                <a:solidFill>
                  <a:srgbClr val="FFFF00"/>
                </a:solidFill>
                <a:effectLst>
                  <a:outerShdw blurRad="38100" dist="38100" dir="2700000" algn="tl">
                    <a:srgbClr val="000000">
                      <a:alpha val="43137"/>
                    </a:srgbClr>
                  </a:outerShdw>
                </a:effectLst>
              </a:rPr>
              <a:t>редседник Намесништва</a:t>
            </a:r>
            <a:endParaRPr lang="en-US" b="1" dirty="0" smtClean="0">
              <a:solidFill>
                <a:srgbClr val="FFFF00"/>
              </a:solidFill>
              <a:effectLst>
                <a:outerShdw blurRad="38100" dist="38100" dir="2700000" algn="tl">
                  <a:srgbClr val="000000">
                    <a:alpha val="43137"/>
                  </a:srgbClr>
                </a:outerShdw>
              </a:effectLst>
            </a:endParaRPr>
          </a:p>
          <a:p>
            <a:r>
              <a:rPr lang="sr-Cyrl-CS" b="1" dirty="0" smtClean="0">
                <a:solidFill>
                  <a:srgbClr val="FFFF00"/>
                </a:solidFill>
                <a:effectLst>
                  <a:outerShdw blurRad="38100" dist="38100" dir="2700000" algn="tl">
                    <a:srgbClr val="000000">
                      <a:alpha val="43137"/>
                    </a:srgbClr>
                  </a:outerShdw>
                </a:effectLst>
              </a:rPr>
              <a:t>п</a:t>
            </a:r>
            <a:r>
              <a:rPr lang="sr-Cyrl-RS" b="1" dirty="0" smtClean="0">
                <a:solidFill>
                  <a:srgbClr val="FFFF00"/>
                </a:solidFill>
                <a:effectLst>
                  <a:outerShdw blurRad="38100" dist="38100" dir="2700000" algn="tl">
                    <a:srgbClr val="000000">
                      <a:alpha val="43137"/>
                    </a:srgbClr>
                  </a:outerShdw>
                </a:effectLst>
              </a:rPr>
              <a:t>робритански орјентисан, демократа,</a:t>
            </a:r>
          </a:p>
          <a:p>
            <a:r>
              <a:rPr lang="sr-Cyrl-CS" b="1" dirty="0" smtClean="0">
                <a:solidFill>
                  <a:srgbClr val="FFFF00"/>
                </a:solidFill>
                <a:effectLst>
                  <a:outerShdw blurRad="38100" dist="38100" dir="2700000" algn="tl">
                    <a:srgbClr val="000000">
                      <a:alpha val="43137"/>
                    </a:srgbClr>
                  </a:outerShdw>
                </a:effectLst>
              </a:rPr>
              <a:t>Н</a:t>
            </a:r>
            <a:r>
              <a:rPr lang="sr-Cyrl-RS" b="1" dirty="0" smtClean="0">
                <a:solidFill>
                  <a:srgbClr val="FFFF00"/>
                </a:solidFill>
                <a:effectLst>
                  <a:outerShdw blurRad="38100" dist="38100" dir="2700000" algn="tl">
                    <a:srgbClr val="000000">
                      <a:alpha val="43137"/>
                    </a:srgbClr>
                  </a:outerShdw>
                </a:effectLst>
              </a:rPr>
              <a:t>еутралност</a:t>
            </a:r>
            <a:r>
              <a:rPr lang="sr-Cyrl-RS" dirty="0" smtClean="0"/>
              <a:t>.</a:t>
            </a:r>
            <a:endParaRPr lang="en-US" dirty="0"/>
          </a:p>
        </p:txBody>
      </p:sp>
      <p:pic>
        <p:nvPicPr>
          <p:cNvPr id="6148" name="Picture 4" descr="http://static.mondo.rs/Picture/199468/jpeg/"/>
          <p:cNvPicPr>
            <a:picLocks noChangeAspect="1" noChangeArrowheads="1"/>
          </p:cNvPicPr>
          <p:nvPr/>
        </p:nvPicPr>
        <p:blipFill>
          <a:blip r:embed="rId4" cstate="print"/>
          <a:srcRect/>
          <a:stretch>
            <a:fillRect/>
          </a:stretch>
        </p:blipFill>
        <p:spPr bwMode="auto">
          <a:xfrm>
            <a:off x="4267200" y="304800"/>
            <a:ext cx="4572000" cy="2971800"/>
          </a:xfrm>
          <a:prstGeom prst="rect">
            <a:avLst/>
          </a:prstGeom>
          <a:noFill/>
        </p:spPr>
      </p:pic>
      <p:pic>
        <p:nvPicPr>
          <p:cNvPr id="6150" name="Picture 6" descr="http://www.casopishorizont.com/Br_3/kralj_zalostporodice.gif"/>
          <p:cNvPicPr>
            <a:picLocks noChangeAspect="1" noChangeArrowheads="1"/>
          </p:cNvPicPr>
          <p:nvPr/>
        </p:nvPicPr>
        <p:blipFill>
          <a:blip r:embed="rId5" cstate="print"/>
          <a:srcRect/>
          <a:stretch>
            <a:fillRect/>
          </a:stretch>
        </p:blipFill>
        <p:spPr bwMode="auto">
          <a:xfrm>
            <a:off x="4267200" y="3581400"/>
            <a:ext cx="4876800" cy="3276600"/>
          </a:xfrm>
          <a:prstGeom prst="rect">
            <a:avLst/>
          </a:prstGeom>
          <a:noFill/>
        </p:spPr>
      </p:pic>
      <p:sp>
        <p:nvSpPr>
          <p:cNvPr id="8" name="TextBox 7"/>
          <p:cNvSpPr txBox="1"/>
          <p:nvPr/>
        </p:nvSpPr>
        <p:spPr>
          <a:xfrm>
            <a:off x="4114800" y="3276600"/>
            <a:ext cx="5334000" cy="338554"/>
          </a:xfrm>
          <a:prstGeom prst="rect">
            <a:avLst/>
          </a:prstGeom>
          <a:noFill/>
        </p:spPr>
        <p:txBody>
          <a:bodyPr wrap="square" rtlCol="0">
            <a:spAutoFit/>
          </a:bodyPr>
          <a:lstStyle/>
          <a:p>
            <a:r>
              <a:rPr lang="sr-Cyrl-CS" sz="1600" b="1" dirty="0" smtClean="0">
                <a:solidFill>
                  <a:srgbClr val="FFFF00"/>
                </a:solidFill>
                <a:effectLst>
                  <a:outerShdw blurRad="38100" dist="38100" dir="2700000" algn="tl">
                    <a:srgbClr val="000000">
                      <a:alpha val="43137"/>
                    </a:srgbClr>
                  </a:outerShdw>
                </a:effectLst>
              </a:rPr>
              <a:t>П</a:t>
            </a:r>
            <a:r>
              <a:rPr lang="sr-Cyrl-RS" sz="1600" b="1" dirty="0" smtClean="0">
                <a:solidFill>
                  <a:srgbClr val="FFFF00"/>
                </a:solidFill>
                <a:effectLst>
                  <a:outerShdw blurRad="38100" dist="38100" dir="2700000" algn="tl">
                    <a:srgbClr val="000000">
                      <a:alpha val="43137"/>
                    </a:srgbClr>
                  </a:outerShdw>
                </a:effectLst>
              </a:rPr>
              <a:t>рестолонаследник Петар</a:t>
            </a:r>
            <a:r>
              <a:rPr lang="en-GB" sz="1600" b="1" dirty="0" smtClean="0">
                <a:solidFill>
                  <a:srgbClr val="FFFF00"/>
                </a:solidFill>
                <a:effectLst>
                  <a:outerShdw blurRad="38100" dist="38100" dir="2700000" algn="tl">
                    <a:srgbClr val="000000">
                      <a:alpha val="43137"/>
                    </a:srgbClr>
                  </a:outerShdw>
                </a:effectLst>
              </a:rPr>
              <a:t> </a:t>
            </a:r>
            <a:r>
              <a:rPr lang="sr-Latn-RS" sz="1600" b="1" dirty="0" smtClean="0">
                <a:solidFill>
                  <a:srgbClr val="FFFF00"/>
                </a:solidFill>
                <a:effectLst>
                  <a:outerShdw blurRad="38100" dist="38100" dir="2700000" algn="tl">
                    <a:srgbClr val="000000">
                      <a:alpha val="43137"/>
                    </a:srgbClr>
                  </a:outerShdw>
                </a:effectLst>
              </a:rPr>
              <a:t>II </a:t>
            </a:r>
            <a:r>
              <a:rPr lang="sr-Cyrl-RS" sz="1600" b="1" dirty="0" smtClean="0">
                <a:solidFill>
                  <a:srgbClr val="FFFF00"/>
                </a:solidFill>
                <a:effectLst>
                  <a:outerShdw blurRad="38100" dist="38100" dir="2700000" algn="tl">
                    <a:srgbClr val="000000">
                      <a:alpha val="43137"/>
                    </a:srgbClr>
                  </a:outerShdw>
                </a:effectLst>
              </a:rPr>
              <a:t>и кнез Павле  </a:t>
            </a:r>
            <a:endParaRPr lang="en-US" sz="1600" b="1" dirty="0">
              <a:solidFill>
                <a:srgbClr val="FFFF00"/>
              </a:solidFill>
              <a:effectLst>
                <a:outerShdw blurRad="38100" dist="38100" dir="2700000" algn="tl">
                  <a:srgbClr val="000000">
                    <a:alpha val="43137"/>
                  </a:srgbClr>
                </a:outerShdw>
              </a:effectLst>
            </a:endParaRPr>
          </a:p>
        </p:txBody>
      </p:sp>
    </p:spTree>
  </p:cSld>
  <p:clrMapOvr>
    <a:masterClrMapping/>
  </p:clrMapOvr>
  <p:transition spd="med">
    <p:diamond/>
    <p:sndAc>
      <p:stSnd>
        <p:snd r:embed="rId2" name="laser.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838200"/>
            <a:ext cx="4495800" cy="5016758"/>
          </a:xfrm>
          <a:prstGeom prst="rect">
            <a:avLst/>
          </a:prstGeom>
          <a:solidFill>
            <a:srgbClr val="0070C0"/>
          </a:solidFill>
        </p:spPr>
        <p:txBody>
          <a:bodyPr wrap="square" rtlCol="0">
            <a:spAutoFit/>
          </a:bodyPr>
          <a:lstStyle/>
          <a:p>
            <a:r>
              <a:rPr lang="sr-Cyrl-CS" sz="2000" dirty="0" smtClean="0">
                <a:solidFill>
                  <a:schemeClr val="bg1"/>
                </a:solidFill>
                <a:effectLst>
                  <a:outerShdw blurRad="38100" dist="38100" dir="2700000" algn="tl">
                    <a:srgbClr val="000000">
                      <a:alpha val="43137"/>
                    </a:srgbClr>
                  </a:outerShdw>
                </a:effectLst>
              </a:rPr>
              <a:t>Кнез Павле </a:t>
            </a:r>
            <a:r>
              <a:rPr lang="sr-Cyrl-CS" sz="2000" dirty="0" smtClean="0"/>
              <a:t>Карађорђевић био је познат као </a:t>
            </a:r>
            <a:r>
              <a:rPr lang="sr-Cyrl-CS" sz="2000" dirty="0" smtClean="0">
                <a:solidFill>
                  <a:schemeClr val="bg1"/>
                </a:solidFill>
                <a:effectLst>
                  <a:outerShdw blurRad="38100" dist="38100" dir="2700000" algn="tl">
                    <a:srgbClr val="000000">
                      <a:alpha val="43137"/>
                    </a:srgbClr>
                  </a:outerShdw>
                </a:effectLst>
              </a:rPr>
              <a:t>велики пријатељ Британаца</a:t>
            </a:r>
            <a:r>
              <a:rPr lang="sr-Cyrl-CS" sz="2000" dirty="0" smtClean="0"/>
              <a:t>. Они у његову наклоност нису сумњали па су га у извештајима водили под псеудонимом " </a:t>
            </a:r>
            <a:r>
              <a:rPr lang="en-US" sz="2000" dirty="0" smtClean="0"/>
              <a:t>friend" (</a:t>
            </a:r>
            <a:r>
              <a:rPr lang="sr-Cyrl-CS" sz="2000" dirty="0" smtClean="0"/>
              <a:t>пријатељ). Оцењен је као образован човек, заштитник културе. </a:t>
            </a:r>
            <a:r>
              <a:rPr lang="sr-Cyrl-CS" sz="2000" b="1" dirty="0" smtClean="0"/>
              <a:t>За Британце био је разборит човек склон поштовању демократије. Народу је пак био непознат и неомиљен.</a:t>
            </a:r>
            <a:r>
              <a:rPr lang="sr-Cyrl-CS" sz="2000" dirty="0" smtClean="0"/>
              <a:t> У једном британском извештају стоји: "докле год кнез намесник буде давао како сада даје, смернице југословенској спољној политици ова земља се никада неће наћи међу непријатељима Велике Британије."</a:t>
            </a:r>
            <a:endParaRPr lang="en-US" sz="2000" dirty="0"/>
          </a:p>
        </p:txBody>
      </p:sp>
      <p:pic>
        <p:nvPicPr>
          <p:cNvPr id="1026" name="Picture 2" descr="C:\Users\User\Desktop\Fejs\12801236_696117263824035_600694473288837034_n.jpg"/>
          <p:cNvPicPr>
            <a:picLocks noChangeAspect="1" noChangeArrowheads="1"/>
          </p:cNvPicPr>
          <p:nvPr/>
        </p:nvPicPr>
        <p:blipFill>
          <a:blip r:embed="rId2" cstate="print"/>
          <a:srcRect/>
          <a:stretch>
            <a:fillRect/>
          </a:stretch>
        </p:blipFill>
        <p:spPr bwMode="auto">
          <a:xfrm>
            <a:off x="228600" y="914400"/>
            <a:ext cx="3429000" cy="49625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4" descr="Picture2.jpg"/>
          <p:cNvPicPr>
            <a:picLocks noGrp="1" noChangeAspect="1"/>
          </p:cNvPicPr>
          <p:nvPr>
            <p:ph idx="1"/>
          </p:nvPr>
        </p:nvPicPr>
        <p:blipFill>
          <a:blip r:embed="rId4" cstate="print"/>
          <a:stretch>
            <a:fillRect/>
          </a:stretch>
        </p:blipFill>
        <p:spPr>
          <a:xfrm>
            <a:off x="381000" y="1066800"/>
            <a:ext cx="8153400" cy="5013325"/>
          </a:xfrm>
        </p:spPr>
      </p:pic>
      <p:sp>
        <p:nvSpPr>
          <p:cNvPr id="3" name="TextBox 2"/>
          <p:cNvSpPr txBox="1"/>
          <p:nvPr/>
        </p:nvSpPr>
        <p:spPr>
          <a:xfrm>
            <a:off x="914400" y="381000"/>
            <a:ext cx="7162800" cy="461665"/>
          </a:xfrm>
          <a:prstGeom prst="rect">
            <a:avLst/>
          </a:prstGeom>
          <a:noFill/>
        </p:spPr>
        <p:txBody>
          <a:bodyPr wrap="square" rtlCol="0">
            <a:spAutoFit/>
          </a:bodyPr>
          <a:lstStyle/>
          <a:p>
            <a:r>
              <a:rPr lang="sr-Cyrl-RS" sz="2400" b="1" dirty="0" smtClean="0">
                <a:solidFill>
                  <a:schemeClr val="bg1"/>
                </a:solidFill>
                <a:effectLst>
                  <a:outerShdw blurRad="38100" dist="38100" dir="2700000" algn="tl">
                    <a:srgbClr val="000000">
                      <a:alpha val="43137"/>
                    </a:srgbClr>
                  </a:outerShdw>
                </a:effectLst>
              </a:rPr>
              <a:t>Историјске покрајине Краљевине СХС:</a:t>
            </a:r>
            <a:endParaRPr lang="en-US" sz="2400" b="1" dirty="0">
              <a:solidFill>
                <a:schemeClr val="bg1"/>
              </a:solidFill>
              <a:effectLst>
                <a:outerShdw blurRad="38100" dist="38100" dir="2700000" algn="tl">
                  <a:srgbClr val="000000">
                    <a:alpha val="43137"/>
                  </a:srgbClr>
                </a:outerShdw>
              </a:effectLst>
            </a:endParaRPr>
          </a:p>
        </p:txBody>
      </p:sp>
    </p:spTree>
  </p:cSld>
  <p:clrMapOvr>
    <a:masterClrMapping/>
  </p:clrMapOvr>
  <p:transition spd="med">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325082"/>
          </a:xfrm>
          <a:prstGeom prst="rect">
            <a:avLst/>
          </a:prstGeom>
        </p:spPr>
        <p:txBody>
          <a:bodyPr wrap="square">
            <a:spAutoFit/>
          </a:bodyPr>
          <a:lstStyle/>
          <a:p>
            <a:r>
              <a:rPr lang="ru-RU" sz="2000" b="1" dirty="0" smtClean="0">
                <a:solidFill>
                  <a:srgbClr val="FFFF00"/>
                </a:solidFill>
                <a:effectLst>
                  <a:outerShdw blurRad="38100" dist="38100" dir="2700000" algn="tl">
                    <a:srgbClr val="000000">
                      <a:alpha val="43137"/>
                    </a:srgbClr>
                  </a:outerShdw>
                </a:effectLst>
              </a:rPr>
              <a:t>Кнез</a:t>
            </a:r>
            <a:r>
              <a:rPr lang="ru-RU" sz="2000" dirty="0" smtClean="0">
                <a:solidFill>
                  <a:srgbClr val="FFFF00"/>
                </a:solidFill>
                <a:effectLst>
                  <a:outerShdw blurRad="38100" dist="38100" dir="2700000" algn="tl">
                    <a:srgbClr val="000000">
                      <a:alpha val="43137"/>
                    </a:srgbClr>
                  </a:outerShdw>
                </a:effectLst>
              </a:rPr>
              <a:t> </a:t>
            </a:r>
            <a:r>
              <a:rPr lang="ru-RU" sz="2000" b="1" dirty="0" smtClean="0">
                <a:solidFill>
                  <a:srgbClr val="FFFF00"/>
                </a:solidFill>
                <a:effectLst>
                  <a:outerShdw blurRad="38100" dist="38100" dir="2700000" algn="tl">
                    <a:srgbClr val="000000">
                      <a:alpha val="43137"/>
                    </a:srgbClr>
                  </a:outerShdw>
                </a:effectLst>
              </a:rPr>
              <a:t>Павле Карађорђевић</a:t>
            </a:r>
            <a:r>
              <a:rPr lang="ru-RU" dirty="0" smtClean="0">
                <a:solidFill>
                  <a:srgbClr val="FFFF00"/>
                </a:solidFill>
              </a:rPr>
              <a:t> (</a:t>
            </a:r>
            <a:r>
              <a:rPr lang="ru-RU" dirty="0" smtClean="0">
                <a:solidFill>
                  <a:srgbClr val="FFFF00"/>
                </a:solidFill>
                <a:hlinkClick r:id="rId2" tooltip="1893"/>
              </a:rPr>
              <a:t>1893</a:t>
            </a:r>
            <a:r>
              <a:rPr lang="ru-RU" dirty="0" smtClean="0">
                <a:solidFill>
                  <a:srgbClr val="FFFF00"/>
                </a:solidFill>
              </a:rPr>
              <a:t> — </a:t>
            </a:r>
            <a:r>
              <a:rPr lang="ru-RU" dirty="0" smtClean="0">
                <a:solidFill>
                  <a:srgbClr val="FFFF00"/>
                </a:solidFill>
                <a:hlinkClick r:id="rId3" tooltip="1976"/>
              </a:rPr>
              <a:t>1976</a:t>
            </a:r>
            <a:r>
              <a:rPr lang="ru-RU" dirty="0" smtClean="0">
                <a:solidFill>
                  <a:srgbClr val="FFFF00"/>
                </a:solidFill>
              </a:rPr>
              <a:t>) </a:t>
            </a:r>
            <a:r>
              <a:rPr lang="ru-RU" b="1" dirty="0" smtClean="0">
                <a:solidFill>
                  <a:srgbClr val="FFFF00"/>
                </a:solidFill>
                <a:effectLst>
                  <a:outerShdw blurRad="38100" dist="38100" dir="2700000" algn="tl">
                    <a:srgbClr val="000000">
                      <a:alpha val="43137"/>
                    </a:srgbClr>
                  </a:outerShdw>
                </a:effectLst>
              </a:rPr>
              <a:t>председник намесништва </a:t>
            </a:r>
            <a:r>
              <a:rPr lang="ru-RU" b="1" dirty="0" smtClean="0">
                <a:solidFill>
                  <a:srgbClr val="FFFF00"/>
                </a:solidFill>
              </a:rPr>
              <a:t> </a:t>
            </a:r>
            <a:r>
              <a:rPr lang="ru-RU" b="1" dirty="0" smtClean="0">
                <a:solidFill>
                  <a:srgbClr val="FFFF00"/>
                </a:solidFill>
                <a:hlinkClick r:id="rId4" tooltip="Краљевина Југославија"/>
              </a:rPr>
              <a:t>Краљевине Југославије</a:t>
            </a:r>
            <a:r>
              <a:rPr lang="ru-RU" b="1" dirty="0" smtClean="0">
                <a:solidFill>
                  <a:srgbClr val="FFFF00"/>
                </a:solidFill>
              </a:rPr>
              <a:t> </a:t>
            </a:r>
            <a:r>
              <a:rPr lang="ru-RU" b="1" dirty="0" smtClean="0">
                <a:solidFill>
                  <a:srgbClr val="FFFF00"/>
                </a:solidFill>
                <a:effectLst>
                  <a:outerShdw blurRad="38100" dist="38100" dir="2700000" algn="tl">
                    <a:srgbClr val="000000">
                      <a:alpha val="43137"/>
                    </a:srgbClr>
                  </a:outerShdw>
                </a:effectLst>
              </a:rPr>
              <a:t>после убиства  краља Александра (</a:t>
            </a:r>
            <a:r>
              <a:rPr lang="ru-RU" dirty="0" smtClean="0">
                <a:solidFill>
                  <a:srgbClr val="FFFF00"/>
                </a:solidFill>
                <a:effectLst>
                  <a:outerShdw blurRad="38100" dist="38100" dir="2700000" algn="tl">
                    <a:srgbClr val="000000">
                      <a:alpha val="43137"/>
                    </a:srgbClr>
                  </a:outerShdw>
                </a:effectLst>
              </a:rPr>
              <a:t> 1934 до 1941)</a:t>
            </a:r>
            <a:r>
              <a:rPr lang="ru-RU" dirty="0" smtClean="0">
                <a:solidFill>
                  <a:srgbClr val="FFFF00"/>
                </a:solidFill>
              </a:rPr>
              <a:t> </a:t>
            </a:r>
            <a:r>
              <a:rPr lang="sr-Latn-RS" dirty="0" smtClean="0"/>
              <a:t>.</a:t>
            </a:r>
            <a:endParaRPr lang="ru-RU" dirty="0" smtClean="0"/>
          </a:p>
          <a:p>
            <a:r>
              <a:rPr lang="ru-RU" dirty="0" smtClean="0"/>
              <a:t>Био је једини син кнеза </a:t>
            </a:r>
            <a:r>
              <a:rPr lang="ru-RU" dirty="0" smtClean="0">
                <a:hlinkClick r:id="rId5" tooltip="Арсен Карађорђевић"/>
              </a:rPr>
              <a:t>Арсена Карађорђевића</a:t>
            </a:r>
            <a:r>
              <a:rPr lang="ru-RU" dirty="0" smtClean="0"/>
              <a:t>, рођеног брата краља </a:t>
            </a:r>
            <a:r>
              <a:rPr lang="ru-RU" dirty="0" smtClean="0">
                <a:hlinkClick r:id="rId6" tooltip="Петар I Карађорђевић"/>
              </a:rPr>
              <a:t>Петра I</a:t>
            </a:r>
            <a:r>
              <a:rPr lang="ru-RU" dirty="0" smtClean="0"/>
              <a:t> и руске принцезе Ауроре </a:t>
            </a:r>
            <a:r>
              <a:rPr lang="sr-Cyrl-RS" dirty="0" smtClean="0"/>
              <a:t>Павловне </a:t>
            </a:r>
            <a:r>
              <a:rPr lang="ru-RU" dirty="0" smtClean="0"/>
              <a:t>Д</a:t>
            </a:r>
            <a:r>
              <a:rPr lang="sr-Latn-RS" dirty="0" smtClean="0"/>
              <a:t>e</a:t>
            </a:r>
            <a:r>
              <a:rPr lang="ru-RU" dirty="0" smtClean="0"/>
              <a:t>мидов. Био је познавалац сликарства и уметности уопште.</a:t>
            </a:r>
          </a:p>
          <a:p>
            <a:r>
              <a:rPr lang="ru-RU" dirty="0" smtClean="0"/>
              <a:t>До атентата на краља </a:t>
            </a:r>
            <a:r>
              <a:rPr lang="ru-RU" dirty="0" smtClean="0">
                <a:hlinkClick r:id="rId7" tooltip="Александар I Карађорђевић"/>
              </a:rPr>
              <a:t>Александра</a:t>
            </a:r>
            <a:r>
              <a:rPr lang="ru-RU" dirty="0" smtClean="0"/>
              <a:t> уопште се није бавио политиком већ је живео повучено са својом породицом. </a:t>
            </a:r>
            <a:r>
              <a:rPr lang="ru-RU" b="1" dirty="0" smtClean="0"/>
              <a:t>Према опоруци краља Александра постао један од тројице чланова намесништва у име малолетног краља </a:t>
            </a:r>
            <a:r>
              <a:rPr lang="ru-RU" b="1" dirty="0" smtClean="0">
                <a:hlinkClick r:id="rId8" tooltip="Петар II Карађорђевић"/>
              </a:rPr>
              <a:t>Петра II</a:t>
            </a:r>
            <a:r>
              <a:rPr lang="ru-RU" dirty="0" smtClean="0">
                <a:effectLst>
                  <a:outerShdw blurRad="38100" dist="38100" dir="2700000" algn="tl">
                    <a:srgbClr val="000000">
                      <a:alpha val="43137"/>
                    </a:srgbClr>
                  </a:outerShdw>
                </a:effectLst>
              </a:rPr>
              <a:t>. </a:t>
            </a:r>
            <a:r>
              <a:rPr lang="ru-RU" b="1" dirty="0" smtClean="0">
                <a:solidFill>
                  <a:srgbClr val="FFFF00"/>
                </a:solidFill>
                <a:effectLst>
                  <a:outerShdw blurRad="38100" dist="38100" dir="2700000" algn="tl">
                    <a:srgbClr val="000000">
                      <a:alpha val="43137"/>
                    </a:srgbClr>
                  </a:outerShdw>
                </a:effectLst>
              </a:rPr>
              <a:t>Убрзо се наметнуо као једина стварна власт у Краљевини Југославији, </a:t>
            </a:r>
            <a:r>
              <a:rPr lang="ru-RU" b="1" dirty="0" smtClean="0">
                <a:solidFill>
                  <a:schemeClr val="bg1"/>
                </a:solidFill>
                <a:effectLst>
                  <a:outerShdw blurRad="38100" dist="38100" dir="2700000" algn="tl">
                    <a:srgbClr val="000000">
                      <a:alpha val="43137"/>
                    </a:srgbClr>
                  </a:outerShdw>
                </a:effectLst>
              </a:rPr>
              <a:t>док су намесници</a:t>
            </a:r>
            <a:r>
              <a:rPr lang="ru-RU" dirty="0" smtClean="0">
                <a:solidFill>
                  <a:schemeClr val="bg1"/>
                </a:solidFill>
                <a:effectLst>
                  <a:outerShdw blurRad="38100" dist="38100" dir="2700000" algn="tl">
                    <a:srgbClr val="000000">
                      <a:alpha val="43137"/>
                    </a:srgbClr>
                  </a:outerShdw>
                </a:effectLst>
              </a:rPr>
              <a:t> </a:t>
            </a:r>
            <a:r>
              <a:rPr lang="ru-RU" b="1" dirty="0" smtClean="0">
                <a:solidFill>
                  <a:schemeClr val="bg1"/>
                </a:solidFill>
                <a:effectLst>
                  <a:outerShdw blurRad="38100" dist="38100" dir="2700000" algn="tl">
                    <a:srgbClr val="000000">
                      <a:alpha val="43137"/>
                    </a:srgbClr>
                  </a:outerShdw>
                </a:effectLst>
              </a:rPr>
              <a:t> Иво Перовић</a:t>
            </a:r>
            <a:r>
              <a:rPr lang="en-US" b="1" dirty="0" smtClean="0">
                <a:solidFill>
                  <a:schemeClr val="bg1"/>
                </a:solidFill>
                <a:effectLst>
                  <a:outerShdw blurRad="38100" dist="38100" dir="2700000" algn="tl">
                    <a:srgbClr val="000000">
                      <a:alpha val="43137"/>
                    </a:srgbClr>
                  </a:outerShdw>
                </a:effectLst>
              </a:rPr>
              <a:t> </a:t>
            </a:r>
            <a:r>
              <a:rPr lang="ru-RU" b="1" dirty="0" smtClean="0">
                <a:solidFill>
                  <a:schemeClr val="bg1"/>
                </a:solidFill>
                <a:effectLst>
                  <a:outerShdw blurRad="38100" dist="38100" dir="2700000" algn="tl">
                    <a:srgbClr val="000000">
                      <a:alpha val="43137"/>
                    </a:srgbClr>
                  </a:outerShdw>
                </a:effectLst>
              </a:rPr>
              <a:t>и Раденко</a:t>
            </a:r>
            <a:r>
              <a:rPr lang="en-US" b="1" dirty="0" smtClean="0">
                <a:solidFill>
                  <a:schemeClr val="bg1"/>
                </a:solidFill>
                <a:effectLst>
                  <a:outerShdw blurRad="38100" dist="38100" dir="2700000" algn="tl">
                    <a:srgbClr val="000000">
                      <a:alpha val="43137"/>
                    </a:srgbClr>
                  </a:outerShdw>
                </a:effectLst>
              </a:rPr>
              <a:t> </a:t>
            </a:r>
            <a:r>
              <a:rPr lang="ru-RU" b="1" dirty="0" smtClean="0">
                <a:solidFill>
                  <a:schemeClr val="bg1"/>
                </a:solidFill>
                <a:effectLst>
                  <a:outerShdw blurRad="38100" dist="38100" dir="2700000" algn="tl">
                    <a:srgbClr val="000000">
                      <a:alpha val="43137"/>
                    </a:srgbClr>
                  </a:outerShdw>
                </a:effectLst>
              </a:rPr>
              <a:t>Станковић</a:t>
            </a:r>
            <a:r>
              <a:rPr lang="en-US" b="1" dirty="0" smtClean="0">
                <a:solidFill>
                  <a:schemeClr val="bg1"/>
                </a:solidFill>
                <a:effectLst>
                  <a:outerShdw blurRad="38100" dist="38100" dir="2700000" algn="tl">
                    <a:srgbClr val="000000">
                      <a:alpha val="43137"/>
                    </a:srgbClr>
                  </a:outerShdw>
                </a:effectLst>
              </a:rPr>
              <a:t> </a:t>
            </a:r>
            <a:r>
              <a:rPr lang="ru-RU" dirty="0" smtClean="0">
                <a:solidFill>
                  <a:schemeClr val="bg1"/>
                </a:solidFill>
              </a:rPr>
              <a:t> </a:t>
            </a:r>
            <a:r>
              <a:rPr lang="ru-RU" b="1" dirty="0" smtClean="0">
                <a:solidFill>
                  <a:schemeClr val="bg1"/>
                </a:solidFill>
                <a:effectLst>
                  <a:outerShdw blurRad="38100" dist="38100" dir="2700000" algn="tl">
                    <a:srgbClr val="000000">
                      <a:alpha val="43137"/>
                    </a:srgbClr>
                  </a:outerShdw>
                </a:effectLst>
              </a:rPr>
              <a:t>били само фигуре</a:t>
            </a:r>
            <a:r>
              <a:rPr lang="ru-RU" dirty="0" smtClean="0">
                <a:solidFill>
                  <a:schemeClr val="bg1"/>
                </a:solidFill>
              </a:rPr>
              <a:t>. </a:t>
            </a:r>
            <a:r>
              <a:rPr lang="ru-RU" b="1" dirty="0" smtClean="0">
                <a:solidFill>
                  <a:srgbClr val="FFFF00"/>
                </a:solidFill>
                <a:effectLst>
                  <a:outerShdw blurRad="38100" dist="38100" dir="2700000" algn="tl">
                    <a:srgbClr val="000000">
                      <a:alpha val="43137"/>
                    </a:srgbClr>
                  </a:outerShdw>
                </a:effectLst>
              </a:rPr>
              <a:t>У спољној политици проводио је политику отклона од Француске, покушавајући да одржи неутралност</a:t>
            </a:r>
            <a:r>
              <a:rPr lang="ru-RU" dirty="0" smtClean="0">
                <a:solidFill>
                  <a:srgbClr val="FFFF00"/>
                </a:solidFill>
                <a:effectLst>
                  <a:outerShdw blurRad="38100" dist="38100" dir="2700000" algn="tl">
                    <a:srgbClr val="000000">
                      <a:alpha val="43137"/>
                    </a:srgbClr>
                  </a:outerShdw>
                </a:effectLst>
              </a:rPr>
              <a:t>  </a:t>
            </a:r>
            <a:r>
              <a:rPr lang="ru-RU" dirty="0" smtClean="0"/>
              <a:t>у све сложенијим европским околностима. Свестан унутрашњих слабости државе и њене рањивости у случају рата, </a:t>
            </a:r>
            <a:r>
              <a:rPr lang="ru-RU" dirty="0" smtClean="0">
                <a:solidFill>
                  <a:schemeClr val="bg1"/>
                </a:solidFill>
                <a:effectLst>
                  <a:outerShdw blurRad="38100" dist="38100" dir="2700000" algn="tl">
                    <a:srgbClr val="000000">
                      <a:alpha val="43137"/>
                    </a:srgbClr>
                  </a:outerShdw>
                </a:effectLst>
              </a:rPr>
              <a:t>покушао је решити националне проблеме у Југославији. Резултат његових договора са </a:t>
            </a:r>
            <a:r>
              <a:rPr lang="ru-RU" dirty="0" smtClean="0">
                <a:solidFill>
                  <a:schemeClr val="bg1"/>
                </a:solidFill>
                <a:effectLst>
                  <a:outerShdw blurRad="38100" dist="38100" dir="2700000" algn="tl">
                    <a:srgbClr val="000000">
                      <a:alpha val="43137"/>
                    </a:srgbClr>
                  </a:outerShdw>
                </a:effectLst>
                <a:hlinkClick r:id="rId9" tooltip="Влатко Мачек"/>
              </a:rPr>
              <a:t>Влатком Мачеком</a:t>
            </a:r>
            <a:r>
              <a:rPr lang="ru-RU" dirty="0" smtClean="0">
                <a:solidFill>
                  <a:schemeClr val="bg1"/>
                </a:solidFill>
                <a:effectLst>
                  <a:outerShdw blurRad="38100" dist="38100" dir="2700000" algn="tl">
                    <a:srgbClr val="000000">
                      <a:alpha val="43137"/>
                    </a:srgbClr>
                  </a:outerShdw>
                </a:effectLst>
              </a:rPr>
              <a:t> било је стварање </a:t>
            </a:r>
            <a:r>
              <a:rPr lang="ru-RU" dirty="0" smtClean="0">
                <a:solidFill>
                  <a:schemeClr val="bg1"/>
                </a:solidFill>
                <a:effectLst>
                  <a:outerShdw blurRad="38100" dist="38100" dir="2700000" algn="tl">
                    <a:srgbClr val="000000">
                      <a:alpha val="43137"/>
                    </a:srgbClr>
                  </a:outerShdw>
                </a:effectLst>
                <a:hlinkClick r:id="rId10" tooltip="Бановина Хрватска"/>
              </a:rPr>
              <a:t>Бановине Хрватске</a:t>
            </a:r>
            <a:r>
              <a:rPr lang="ru-RU" dirty="0" smtClean="0">
                <a:solidFill>
                  <a:schemeClr val="bg1"/>
                </a:solidFill>
                <a:effectLst>
                  <a:outerShdw blurRad="38100" dist="38100" dir="2700000" algn="tl">
                    <a:srgbClr val="000000">
                      <a:alpha val="43137"/>
                    </a:srgbClr>
                  </a:outerShdw>
                </a:effectLst>
              </a:rPr>
              <a:t> 1939.</a:t>
            </a:r>
            <a:r>
              <a:rPr lang="ru-RU" dirty="0" smtClean="0"/>
              <a:t> године, као први корак у будућем преуређењеу централизоване државе. У свом деловању као реални политичар суочавао се с великим отпором српских политичара, посебно </a:t>
            </a:r>
            <a:r>
              <a:rPr lang="ru-RU" dirty="0" smtClean="0">
                <a:hlinkClick r:id="rId11" tooltip="Народна радикална странка"/>
              </a:rPr>
              <a:t>радикала</a:t>
            </a:r>
            <a:r>
              <a:rPr lang="ru-RU" dirty="0" smtClean="0"/>
              <a:t>.</a:t>
            </a:r>
          </a:p>
          <a:p>
            <a:r>
              <a:rPr lang="ru-RU" dirty="0" smtClean="0"/>
              <a:t>Увидевши да </a:t>
            </a:r>
            <a:r>
              <a:rPr lang="ru-RU" dirty="0" smtClean="0">
                <a:hlinkClick r:id="rId12" tooltip="Уједињено Краљевство"/>
              </a:rPr>
              <a:t>Уједињено Краљевство</a:t>
            </a:r>
            <a:r>
              <a:rPr lang="ru-RU" dirty="0" smtClean="0"/>
              <a:t> нема намеру да заштити Југославију, заговарао је приступање </a:t>
            </a:r>
            <a:r>
              <a:rPr lang="ru-RU" dirty="0" smtClean="0">
                <a:hlinkClick r:id="rId13" tooltip="Тројни пакт"/>
              </a:rPr>
              <a:t>Тројном пакту</a:t>
            </a:r>
            <a:r>
              <a:rPr lang="ru-RU" dirty="0" smtClean="0"/>
              <a:t>, што се и догодило 25. марта 1941. Само два дана касније, оборен је с власти </a:t>
            </a:r>
            <a:r>
              <a:rPr lang="ru-RU" dirty="0" smtClean="0">
                <a:hlinkClick r:id="rId14" tooltip="Војни пуч од 27. марта 1941."/>
              </a:rPr>
              <a:t>војним пучем</a:t>
            </a:r>
            <a:r>
              <a:rPr lang="ru-RU" dirty="0" smtClean="0"/>
              <a:t>, који је народ масовно подржао. Кнез Павле је након државног удара ухваћен и протеран у Грчку. Уследио је </a:t>
            </a:r>
            <a:r>
              <a:rPr lang="ru-RU" dirty="0" smtClean="0">
                <a:hlinkClick r:id="rId15" tooltip="Априлски рат"/>
              </a:rPr>
              <a:t>немачки напад на Југославију</a:t>
            </a:r>
            <a:r>
              <a:rPr lang="ru-RU" dirty="0" smtClean="0"/>
              <a:t> </a:t>
            </a:r>
          </a:p>
          <a:p>
            <a:r>
              <a:rPr lang="ru-RU" dirty="0" smtClean="0"/>
              <a:t>6. априла 1941. и капитулација након само 12 дана. Павла су из Грчке британске снаге одвеле у </a:t>
            </a:r>
            <a:r>
              <a:rPr lang="ru-RU" dirty="0" smtClean="0">
                <a:hlinkClick r:id="rId16" tooltip="Кенија"/>
              </a:rPr>
              <a:t>Кенију</a:t>
            </a:r>
            <a:r>
              <a:rPr lang="ru-RU" dirty="0" smtClean="0"/>
              <a:t> и држале у заточеништву за време </a:t>
            </a:r>
            <a:r>
              <a:rPr lang="sr-Latn-CS" dirty="0" smtClean="0"/>
              <a:t>II </a:t>
            </a:r>
            <a:r>
              <a:rPr lang="ru-RU" dirty="0" smtClean="0">
                <a:hlinkClick r:id="rId17" tooltip="Други светски рат"/>
              </a:rPr>
              <a:t>светског рата</a:t>
            </a:r>
            <a:r>
              <a:rPr lang="ru-RU" dirty="0" smtClean="0"/>
              <a:t>. Након пуштања живео је у Француској, где је и преминуо 1976</a:t>
            </a:r>
            <a:r>
              <a:rPr lang="ru-RU" dirty="0" smtClean="0">
                <a:solidFill>
                  <a:schemeClr val="bg1"/>
                </a:solidFill>
              </a:rPr>
              <a:t>. </a:t>
            </a:r>
            <a:r>
              <a:rPr lang="ru-RU" b="1" dirty="0" smtClean="0">
                <a:solidFill>
                  <a:schemeClr val="bg1"/>
                </a:solidFill>
              </a:rPr>
              <a:t>Рехабилитован је одлуком Вишег суда у Београду децембра 2011.</a:t>
            </a:r>
            <a:r>
              <a:rPr lang="ru-RU" dirty="0" smtClean="0"/>
              <a:t> Из брака с грчком принцезом </a:t>
            </a:r>
            <a:r>
              <a:rPr lang="ru-RU" dirty="0" smtClean="0">
                <a:hlinkClick r:id="rId18" tooltip="Олга Карађорђевић"/>
              </a:rPr>
              <a:t>Олгом</a:t>
            </a:r>
            <a:r>
              <a:rPr lang="ru-RU" dirty="0" smtClean="0"/>
              <a:t> имао је синове  </a:t>
            </a:r>
            <a:r>
              <a:rPr lang="ru-RU" dirty="0" smtClean="0">
                <a:hlinkClick r:id="rId19" tooltip="Александар (Павлов) Карађорђевић"/>
              </a:rPr>
              <a:t>Александра</a:t>
            </a:r>
            <a:r>
              <a:rPr lang="en-US" dirty="0" smtClean="0"/>
              <a:t> </a:t>
            </a:r>
            <a:r>
              <a:rPr lang="ru-RU" dirty="0" smtClean="0"/>
              <a:t>и  </a:t>
            </a:r>
            <a:r>
              <a:rPr lang="ru-RU" dirty="0" smtClean="0">
                <a:hlinkClick r:id="rId20" tooltip="Никола Карађорђевић"/>
              </a:rPr>
              <a:t>Николу</a:t>
            </a:r>
            <a:r>
              <a:rPr lang="ru-RU" dirty="0" smtClean="0"/>
              <a:t> и кћер </a:t>
            </a:r>
            <a:r>
              <a:rPr lang="ru-RU" b="1" dirty="0" smtClean="0">
                <a:hlinkClick r:id="rId21" tooltip="Јелисавета Карађорђевић"/>
              </a:rPr>
              <a:t>Јелисавету</a:t>
            </a:r>
            <a:endParaRPr lang="ru-RU" dirty="0" smtClean="0"/>
          </a:p>
          <a:p>
            <a:endParaRPr lang="ru-RU"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 Dvorac Belvedere u Beču">
            <a:hlinkClick r:id="rId3"/>
          </p:cNvPr>
          <p:cNvPicPr>
            <a:picLocks noChangeAspect="1" noChangeArrowheads="1"/>
          </p:cNvPicPr>
          <p:nvPr/>
        </p:nvPicPr>
        <p:blipFill>
          <a:blip r:embed="rId4" cstate="print"/>
          <a:srcRect/>
          <a:stretch>
            <a:fillRect/>
          </a:stretch>
        </p:blipFill>
        <p:spPr bwMode="auto">
          <a:xfrm>
            <a:off x="4067175" y="1268413"/>
            <a:ext cx="4848226" cy="5256212"/>
          </a:xfrm>
          <a:prstGeom prst="rect">
            <a:avLst/>
          </a:prstGeom>
          <a:noFill/>
          <a:ln w="9525">
            <a:noFill/>
            <a:miter lim="800000"/>
            <a:headEnd/>
            <a:tailEnd/>
          </a:ln>
        </p:spPr>
      </p:pic>
      <p:sp>
        <p:nvSpPr>
          <p:cNvPr id="3075" name="Rectangle 6"/>
          <p:cNvSpPr>
            <a:spLocks noChangeArrowheads="1"/>
          </p:cNvSpPr>
          <p:nvPr/>
        </p:nvSpPr>
        <p:spPr bwMode="auto">
          <a:xfrm>
            <a:off x="179388" y="1276350"/>
            <a:ext cx="3887787" cy="5632311"/>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pPr algn="l"/>
            <a:r>
              <a:rPr lang="ru-RU" sz="2400" b="1" dirty="0">
                <a:solidFill>
                  <a:srgbClr val="FFFF00"/>
                </a:solidFill>
                <a:latin typeface="Times New Roman" pitchFamily="18" charset="0"/>
                <a:cs typeface="Times New Roman" pitchFamily="18" charset="0"/>
              </a:rPr>
              <a:t>25.</a:t>
            </a:r>
            <a:r>
              <a:rPr lang="sr-Cyrl-CS" sz="2400" b="1" dirty="0">
                <a:solidFill>
                  <a:srgbClr val="FFFF00"/>
                </a:solidFill>
                <a:latin typeface="Times New Roman" pitchFamily="18" charset="0"/>
                <a:cs typeface="Times New Roman" pitchFamily="18" charset="0"/>
              </a:rPr>
              <a:t>Марта 1941</a:t>
            </a:r>
            <a:r>
              <a:rPr lang="ru-RU" sz="2400" b="1" dirty="0">
                <a:solidFill>
                  <a:schemeClr val="tx1"/>
                </a:solidFill>
                <a:latin typeface="Times New Roman" pitchFamily="18" charset="0"/>
                <a:cs typeface="Times New Roman" pitchFamily="18" charset="0"/>
              </a:rPr>
              <a:t>.</a:t>
            </a:r>
            <a:r>
              <a:rPr lang="ru-RU" sz="2400" dirty="0">
                <a:solidFill>
                  <a:schemeClr val="tx1"/>
                </a:solidFill>
                <a:latin typeface="Times New Roman" pitchFamily="18" charset="0"/>
                <a:cs typeface="Times New Roman" pitchFamily="18" charset="0"/>
              </a:rPr>
              <a:t> године по одлуци</a:t>
            </a:r>
            <a:r>
              <a:rPr lang="en-US" sz="2400" dirty="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Крунског савета, </a:t>
            </a:r>
            <a:r>
              <a:rPr lang="ru-RU" sz="2400" b="1" dirty="0">
                <a:solidFill>
                  <a:schemeClr val="bg1"/>
                </a:solidFill>
                <a:latin typeface="Times New Roman" pitchFamily="18" charset="0"/>
                <a:cs typeface="Times New Roman" pitchFamily="18" charset="0"/>
              </a:rPr>
              <a:t>Драгиша Цветковић</a:t>
            </a:r>
            <a:r>
              <a:rPr lang="ru-RU" sz="2400" dirty="0">
                <a:solidFill>
                  <a:schemeClr val="tx1"/>
                </a:solidFill>
                <a:latin typeface="Times New Roman" pitchFamily="18" charset="0"/>
                <a:cs typeface="Times New Roman" pitchFamily="18" charset="0"/>
              </a:rPr>
              <a:t>, Министар иностраних послова</a:t>
            </a:r>
            <a:r>
              <a:rPr lang="en-US" sz="2400" dirty="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Александар Цинцар-Марковић</a:t>
            </a:r>
            <a:r>
              <a:rPr lang="en-US" sz="2400" dirty="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и немачки Министар иностраних послова </a:t>
            </a:r>
            <a:r>
              <a:rPr lang="ru-RU" sz="2400" dirty="0">
                <a:solidFill>
                  <a:schemeClr val="bg1"/>
                </a:solidFill>
                <a:latin typeface="Times New Roman" pitchFamily="18" charset="0"/>
                <a:cs typeface="Times New Roman" pitchFamily="18" charset="0"/>
              </a:rPr>
              <a:t>фон Рибентроп</a:t>
            </a:r>
            <a:r>
              <a:rPr lang="ru-RU" sz="2400" dirty="0">
                <a:solidFill>
                  <a:schemeClr val="tx1"/>
                </a:solidFill>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у дворцу Белведер</a:t>
            </a:r>
            <a:r>
              <a:rPr lang="en-US" sz="2400" b="1" dirty="0">
                <a:solidFill>
                  <a:schemeClr val="tx1"/>
                </a:solidFill>
                <a:latin typeface="Times New Roman" pitchFamily="18" charset="0"/>
                <a:cs typeface="Times New Roman" pitchFamily="18" charset="0"/>
              </a:rPr>
              <a:t>e </a:t>
            </a:r>
            <a:r>
              <a:rPr lang="ru-RU" sz="2400" b="1" dirty="0">
                <a:solidFill>
                  <a:schemeClr val="tx1"/>
                </a:solidFill>
                <a:latin typeface="Times New Roman" pitchFamily="18" charset="0"/>
                <a:cs typeface="Times New Roman" pitchFamily="18" charset="0"/>
              </a:rPr>
              <a:t>у</a:t>
            </a:r>
            <a:r>
              <a:rPr lang="en-US" sz="2400" b="1" dirty="0">
                <a:solidFill>
                  <a:schemeClr val="tx1"/>
                </a:solidFill>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Бечу</a:t>
            </a:r>
            <a:r>
              <a:rPr lang="en-US" sz="2400" b="1" dirty="0">
                <a:solidFill>
                  <a:schemeClr val="tx1"/>
                </a:solidFill>
                <a:latin typeface="Times New Roman" pitchFamily="18" charset="0"/>
                <a:cs typeface="Times New Roman" pitchFamily="18" charset="0"/>
              </a:rPr>
              <a:t> </a:t>
            </a:r>
            <a:r>
              <a:rPr lang="ru-RU" sz="2400" dirty="0">
                <a:solidFill>
                  <a:schemeClr val="bg1"/>
                </a:solidFill>
                <a:latin typeface="Times New Roman" pitchFamily="18" charset="0"/>
                <a:cs typeface="Times New Roman" pitchFamily="18" charset="0"/>
              </a:rPr>
              <a:t>потписали</a:t>
            </a:r>
            <a:r>
              <a:rPr lang="ru-RU" sz="2400" dirty="0">
                <a:solidFill>
                  <a:schemeClr val="tx1"/>
                </a:solidFill>
                <a:latin typeface="Times New Roman" pitchFamily="18" charset="0"/>
                <a:cs typeface="Times New Roman" pitchFamily="18" charset="0"/>
              </a:rPr>
              <a:t> су протокол о </a:t>
            </a:r>
            <a:r>
              <a:rPr lang="ru-RU" sz="2400" dirty="0">
                <a:solidFill>
                  <a:schemeClr val="bg1"/>
                </a:solidFill>
                <a:latin typeface="Times New Roman" pitchFamily="18" charset="0"/>
                <a:cs typeface="Times New Roman" pitchFamily="18" charset="0"/>
              </a:rPr>
              <a:t>приступ</a:t>
            </a:r>
            <a:r>
              <a:rPr lang="ru-RU" sz="2400" dirty="0">
                <a:solidFill>
                  <a:schemeClr val="tx1"/>
                </a:solidFill>
                <a:latin typeface="Times New Roman" pitchFamily="18" charset="0"/>
                <a:cs typeface="Times New Roman" pitchFamily="18" charset="0"/>
              </a:rPr>
              <a:t>ању</a:t>
            </a:r>
            <a:r>
              <a:rPr lang="en-US" sz="2400" dirty="0">
                <a:solidFill>
                  <a:schemeClr val="tx1"/>
                </a:solidFill>
                <a:latin typeface="Times New Roman" pitchFamily="18" charset="0"/>
                <a:cs typeface="Times New Roman" pitchFamily="18" charset="0"/>
              </a:rPr>
              <a:t> </a:t>
            </a:r>
            <a:r>
              <a:rPr lang="ru-RU" sz="2400" dirty="0">
                <a:solidFill>
                  <a:schemeClr val="bg1"/>
                </a:solidFill>
                <a:latin typeface="Times New Roman" pitchFamily="18" charset="0"/>
                <a:cs typeface="Times New Roman" pitchFamily="18" charset="0"/>
              </a:rPr>
              <a:t>Југославије</a:t>
            </a:r>
            <a:r>
              <a:rPr lang="en-US" sz="2400" dirty="0">
                <a:solidFill>
                  <a:schemeClr val="bg1"/>
                </a:solidFill>
                <a:latin typeface="Times New Roman" pitchFamily="18" charset="0"/>
                <a:cs typeface="Times New Roman" pitchFamily="18" charset="0"/>
              </a:rPr>
              <a:t> </a:t>
            </a:r>
            <a:r>
              <a:rPr lang="ru-RU" sz="2400" dirty="0">
                <a:solidFill>
                  <a:schemeClr val="bg1"/>
                </a:solidFill>
                <a:latin typeface="Times New Roman" pitchFamily="18" charset="0"/>
                <a:cs typeface="Times New Roman" pitchFamily="18" charset="0"/>
              </a:rPr>
              <a:t>Тројном пакту</a:t>
            </a:r>
            <a:r>
              <a:rPr lang="en-US" sz="2400" dirty="0">
                <a:solidFill>
                  <a:schemeClr val="tx1"/>
                </a:solidFill>
                <a:latin typeface="Times New Roman" pitchFamily="18" charset="0"/>
                <a:cs typeface="Times New Roman" pitchFamily="18" charset="0"/>
              </a:rPr>
              <a:t> </a:t>
            </a:r>
            <a:r>
              <a:rPr lang="ru-RU" sz="2400" dirty="0">
                <a:solidFill>
                  <a:schemeClr val="tx1"/>
                </a:solidFill>
                <a:latin typeface="Times New Roman" pitchFamily="18" charset="0"/>
                <a:cs typeface="Times New Roman" pitchFamily="18" charset="0"/>
              </a:rPr>
              <a:t>сила осовине.</a:t>
            </a:r>
          </a:p>
        </p:txBody>
      </p:sp>
      <p:sp>
        <p:nvSpPr>
          <p:cNvPr id="3076" name="Rectangle 7"/>
          <p:cNvSpPr>
            <a:spLocks noChangeArrowheads="1"/>
          </p:cNvSpPr>
          <p:nvPr/>
        </p:nvSpPr>
        <p:spPr bwMode="auto">
          <a:xfrm>
            <a:off x="6732588" y="6092825"/>
            <a:ext cx="2030412" cy="366713"/>
          </a:xfrm>
          <a:prstGeom prst="rect">
            <a:avLst/>
          </a:prstGeom>
          <a:noFill/>
          <a:ln w="9525">
            <a:noFill/>
            <a:miter lim="800000"/>
            <a:headEnd/>
            <a:tailEnd/>
          </a:ln>
        </p:spPr>
        <p:txBody>
          <a:bodyPr wrap="square">
            <a:spAutoFit/>
          </a:bodyPr>
          <a:lstStyle/>
          <a:p>
            <a:r>
              <a:rPr lang="ru-RU" b="1" dirty="0"/>
              <a:t>Белведере</a:t>
            </a:r>
            <a:endParaRPr lang="en-US" b="1" dirty="0"/>
          </a:p>
        </p:txBody>
      </p:sp>
      <p:sp>
        <p:nvSpPr>
          <p:cNvPr id="3077" name="Rectangle 9"/>
          <p:cNvSpPr>
            <a:spLocks noChangeArrowheads="1"/>
          </p:cNvSpPr>
          <p:nvPr/>
        </p:nvSpPr>
        <p:spPr bwMode="auto">
          <a:xfrm>
            <a:off x="0" y="214313"/>
            <a:ext cx="9144000" cy="954107"/>
          </a:xfrm>
          <a:prstGeom prst="rect">
            <a:avLst/>
          </a:prstGeom>
          <a:solidFill>
            <a:schemeClr val="accent2"/>
          </a:solidFill>
          <a:ln w="9525">
            <a:noFill/>
            <a:miter lim="800000"/>
            <a:headEnd/>
            <a:tailEnd/>
          </a:ln>
        </p:spPr>
        <p:txBody>
          <a:bodyPr wrap="square">
            <a:spAutoFit/>
          </a:bodyPr>
          <a:lstStyle/>
          <a:p>
            <a:r>
              <a:rPr lang="ru-RU" sz="2800" b="1" dirty="0">
                <a:solidFill>
                  <a:srgbClr val="FFFF00"/>
                </a:solidFill>
                <a:latin typeface="Times New Roman" pitchFamily="18" charset="0"/>
                <a:cs typeface="Times New Roman" pitchFamily="18" charset="0"/>
              </a:rPr>
              <a:t>Протокол о приступању Југославије</a:t>
            </a:r>
            <a:r>
              <a:rPr lang="en-US" sz="2800" b="1" dirty="0">
                <a:solidFill>
                  <a:srgbClr val="FFFF00"/>
                </a:solidFill>
                <a:latin typeface="Times New Roman" pitchFamily="18" charset="0"/>
                <a:cs typeface="Times New Roman" pitchFamily="18" charset="0"/>
              </a:rPr>
              <a:t> </a:t>
            </a:r>
            <a:r>
              <a:rPr lang="ru-RU" sz="2800" b="1" dirty="0">
                <a:solidFill>
                  <a:srgbClr val="FFFF00"/>
                </a:solidFill>
                <a:latin typeface="Times New Roman" pitchFamily="18" charset="0"/>
                <a:cs typeface="Times New Roman" pitchFamily="18" charset="0"/>
              </a:rPr>
              <a:t>Тројном пакту</a:t>
            </a:r>
            <a:r>
              <a:rPr lang="en-US" sz="2800" b="1" dirty="0">
                <a:solidFill>
                  <a:srgbClr val="FFFF00"/>
                </a:solidFill>
                <a:latin typeface="Times New Roman" pitchFamily="18" charset="0"/>
                <a:cs typeface="Times New Roman" pitchFamily="18" charset="0"/>
              </a:rPr>
              <a:t> </a:t>
            </a:r>
            <a:r>
              <a:rPr lang="ru-RU" sz="2800" b="1" dirty="0">
                <a:solidFill>
                  <a:srgbClr val="FFFF00"/>
                </a:solidFill>
                <a:latin typeface="Times New Roman" pitchFamily="18" charset="0"/>
                <a:cs typeface="Times New Roman" pitchFamily="18" charset="0"/>
              </a:rPr>
              <a:t>сила </a:t>
            </a:r>
            <a:r>
              <a:rPr lang="ru-RU" sz="2800" b="1" dirty="0" smtClean="0">
                <a:solidFill>
                  <a:srgbClr val="FFFF00"/>
                </a:solidFill>
                <a:latin typeface="Times New Roman" pitchFamily="18" charset="0"/>
                <a:cs typeface="Times New Roman" pitchFamily="18" charset="0"/>
              </a:rPr>
              <a:t>осовине:Рим-Берлин-Токио (основан1940)</a:t>
            </a:r>
            <a:endParaRPr lang="ru-RU" sz="2800" b="1" dirty="0">
              <a:solidFill>
                <a:srgbClr val="FFFF00"/>
              </a:solidFill>
              <a:latin typeface="Times New Roman" pitchFamily="18" charset="0"/>
              <a:cs typeface="Times New Roman" pitchFamily="18" charset="0"/>
            </a:endParaRPr>
          </a:p>
        </p:txBody>
      </p:sp>
    </p:spTree>
  </p:cSld>
  <p:clrMapOvr>
    <a:masterClrMapping/>
  </p:clrMapOvr>
  <p:transition spd="med">
    <p:comb dir="vert"/>
    <p:sndAc>
      <p:stSnd>
        <p:snd r:embed="rId2" name="laser.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feljton"/>
          <p:cNvPicPr>
            <a:picLocks noChangeAspect="1" noChangeArrowheads="1"/>
          </p:cNvPicPr>
          <p:nvPr/>
        </p:nvPicPr>
        <p:blipFill>
          <a:blip r:embed="rId3" cstate="print"/>
          <a:srcRect/>
          <a:stretch>
            <a:fillRect/>
          </a:stretch>
        </p:blipFill>
        <p:spPr bwMode="auto">
          <a:xfrm>
            <a:off x="468313" y="476250"/>
            <a:ext cx="3527425" cy="2663825"/>
          </a:xfrm>
          <a:prstGeom prst="rect">
            <a:avLst/>
          </a:prstGeom>
          <a:noFill/>
          <a:ln w="9525">
            <a:noFill/>
            <a:miter lim="800000"/>
            <a:headEnd/>
            <a:tailEnd/>
          </a:ln>
        </p:spPr>
      </p:pic>
      <p:pic>
        <p:nvPicPr>
          <p:cNvPr id="4099" name="Picture 5" descr="ANd9GcRHNOq2rQqMUlOk-KEa2DyIF5czffPIKPCcJH0x0wJ14CS5C0H1"/>
          <p:cNvPicPr>
            <a:picLocks noChangeAspect="1" noChangeArrowheads="1"/>
          </p:cNvPicPr>
          <p:nvPr/>
        </p:nvPicPr>
        <p:blipFill>
          <a:blip r:embed="rId4" cstate="print"/>
          <a:srcRect/>
          <a:stretch>
            <a:fillRect/>
          </a:stretch>
        </p:blipFill>
        <p:spPr bwMode="auto">
          <a:xfrm>
            <a:off x="457200" y="3213100"/>
            <a:ext cx="3538538" cy="3024188"/>
          </a:xfrm>
          <a:prstGeom prst="rect">
            <a:avLst/>
          </a:prstGeom>
          <a:noFill/>
          <a:ln w="9525">
            <a:noFill/>
            <a:miter lim="800000"/>
            <a:headEnd/>
            <a:tailEnd/>
          </a:ln>
        </p:spPr>
      </p:pic>
      <p:sp>
        <p:nvSpPr>
          <p:cNvPr id="4100" name="Rectangle 6"/>
          <p:cNvSpPr>
            <a:spLocks noChangeArrowheads="1"/>
          </p:cNvSpPr>
          <p:nvPr/>
        </p:nvSpPr>
        <p:spPr bwMode="auto">
          <a:xfrm>
            <a:off x="4356100" y="92075"/>
            <a:ext cx="4392613" cy="6372225"/>
          </a:xfrm>
          <a:prstGeom prst="rect">
            <a:avLst/>
          </a:prstGeom>
          <a:noFill/>
          <a:ln w="9525">
            <a:noFill/>
            <a:miter lim="800000"/>
            <a:headEnd/>
            <a:tailEnd/>
          </a:ln>
        </p:spPr>
        <p:txBody>
          <a:bodyPr anchor="ctr">
            <a:spAutoFit/>
          </a:bodyPr>
          <a:lstStyle/>
          <a:p>
            <a:pPr algn="l">
              <a:tabLst>
                <a:tab pos="457200" algn="l"/>
              </a:tabLst>
            </a:pPr>
            <a:r>
              <a:rPr lang="ru-RU" sz="2400" b="1" dirty="0">
                <a:effectLst>
                  <a:outerShdw blurRad="38100" dist="38100" dir="2700000" algn="tl">
                    <a:srgbClr val="000000">
                      <a:alpha val="43137"/>
                    </a:srgbClr>
                  </a:outerShdw>
                </a:effectLst>
                <a:latin typeface="Times New Roman" pitchFamily="18" charset="0"/>
                <a:cs typeface="Times New Roman" pitchFamily="18" charset="0"/>
              </a:rPr>
              <a:t>Протокол је предвиђао</a:t>
            </a:r>
            <a:r>
              <a:rPr lang="en-US" sz="2400" dirty="0">
                <a:latin typeface="Times New Roman" pitchFamily="18" charset="0"/>
                <a:cs typeface="Times New Roman" pitchFamily="18" charset="0"/>
              </a:rPr>
              <a:t>:</a:t>
            </a:r>
          </a:p>
          <a:p>
            <a:pPr algn="l">
              <a:tabLst>
                <a:tab pos="457200" algn="l"/>
              </a:tabLst>
            </a:pPr>
            <a:endParaRPr lang="en-US" sz="2400" dirty="0">
              <a:latin typeface="Times New Roman" pitchFamily="18" charset="0"/>
              <a:cs typeface="Times New Roman" pitchFamily="18" charset="0"/>
            </a:endParaRPr>
          </a:p>
          <a:p>
            <a:pPr algn="l">
              <a:buFontTx/>
              <a:buChar char="•"/>
              <a:tabLst>
                <a:tab pos="457200" algn="l"/>
              </a:tabLst>
            </a:pPr>
            <a:r>
              <a:rPr lang="ru-RU" sz="2400" dirty="0">
                <a:latin typeface="Times New Roman" pitchFamily="18" charset="0"/>
                <a:cs typeface="Times New Roman" pitchFamily="18" charset="0"/>
              </a:rPr>
              <a:t> да се за време рата не</a:t>
            </a:r>
            <a:r>
              <a:rPr lang="sr-Cyrl-CS" sz="2400" dirty="0">
                <a:latin typeface="Times New Roman" pitchFamily="18" charset="0"/>
                <a:cs typeface="Times New Roman" pitchFamily="18" charset="0"/>
              </a:rPr>
              <a:t>ћ</a:t>
            </a:r>
            <a:r>
              <a:rPr lang="ru-RU" sz="2400" dirty="0">
                <a:latin typeface="Times New Roman" pitchFamily="18" charset="0"/>
                <a:cs typeface="Times New Roman" pitchFamily="18" charset="0"/>
              </a:rPr>
              <a:t>е тражити сагласност за прелазак немачких снага преко територије Југославије</a:t>
            </a:r>
            <a:endParaRPr lang="en-US" sz="2400" dirty="0">
              <a:latin typeface="Times New Roman" pitchFamily="18" charset="0"/>
              <a:cs typeface="Times New Roman" pitchFamily="18" charset="0"/>
            </a:endParaRPr>
          </a:p>
          <a:p>
            <a:pPr algn="l">
              <a:buFontTx/>
              <a:buChar char="•"/>
              <a:tabLst>
                <a:tab pos="457200" algn="l"/>
              </a:tabLst>
            </a:pPr>
            <a:endParaRPr lang="en-US" sz="2400" dirty="0">
              <a:latin typeface="Times New Roman" pitchFamily="18" charset="0"/>
              <a:cs typeface="Times New Roman" pitchFamily="18" charset="0"/>
            </a:endParaRPr>
          </a:p>
          <a:p>
            <a:pPr algn="l">
              <a:buFontTx/>
              <a:buChar char="•"/>
              <a:tabLst>
                <a:tab pos="457200" algn="l"/>
              </a:tabLst>
            </a:pPr>
            <a:r>
              <a:rPr lang="ru-RU" sz="2400" dirty="0">
                <a:latin typeface="Times New Roman" pitchFamily="18" charset="0"/>
                <a:cs typeface="Times New Roman" pitchFamily="18" charset="0"/>
              </a:rPr>
              <a:t> Немачка и Италија су се обавезале да ће поштовати територијални интегритет и суверенитет Југославије</a:t>
            </a:r>
            <a:endParaRPr lang="en-US" sz="2400" dirty="0">
              <a:latin typeface="Times New Roman" pitchFamily="18" charset="0"/>
              <a:cs typeface="Times New Roman" pitchFamily="18" charset="0"/>
            </a:endParaRPr>
          </a:p>
          <a:p>
            <a:pPr algn="l">
              <a:buFontTx/>
              <a:buChar char="•"/>
              <a:tabLst>
                <a:tab pos="457200" algn="l"/>
              </a:tabLst>
            </a:pPr>
            <a:endParaRPr lang="en-US" sz="2400" dirty="0">
              <a:latin typeface="Times New Roman" pitchFamily="18" charset="0"/>
              <a:cs typeface="Times New Roman" pitchFamily="18" charset="0"/>
            </a:endParaRPr>
          </a:p>
          <a:p>
            <a:pPr algn="l">
              <a:buFontTx/>
              <a:buChar char="•"/>
              <a:tabLst>
                <a:tab pos="457200" algn="l"/>
              </a:tabLst>
            </a:pPr>
            <a:r>
              <a:rPr lang="ru-RU" sz="2400" dirty="0">
                <a:latin typeface="Times New Roman" pitchFamily="18" charset="0"/>
                <a:cs typeface="Times New Roman" pitchFamily="18" charset="0"/>
              </a:rPr>
              <a:t> да неће бити захтева за војну помоћ</a:t>
            </a:r>
            <a:endParaRPr lang="en-US" sz="2400" dirty="0">
              <a:latin typeface="Times New Roman" pitchFamily="18" charset="0"/>
              <a:cs typeface="Times New Roman" pitchFamily="18" charset="0"/>
            </a:endParaRPr>
          </a:p>
          <a:p>
            <a:pPr algn="l">
              <a:buFontTx/>
              <a:buChar char="•"/>
              <a:tabLst>
                <a:tab pos="457200" algn="l"/>
              </a:tabLst>
            </a:pPr>
            <a:endParaRPr lang="en-US" sz="2400" dirty="0">
              <a:latin typeface="Times New Roman" pitchFamily="18" charset="0"/>
              <a:cs typeface="Times New Roman" pitchFamily="18" charset="0"/>
            </a:endParaRPr>
          </a:p>
          <a:p>
            <a:pPr algn="l">
              <a:buFontTx/>
              <a:buChar char="•"/>
              <a:tabLst>
                <a:tab pos="457200" algn="l"/>
              </a:tabLst>
            </a:pPr>
            <a:r>
              <a:rPr lang="ru-RU" sz="2400" dirty="0">
                <a:latin typeface="Times New Roman" pitchFamily="18" charset="0"/>
                <a:cs typeface="Times New Roman" pitchFamily="18" charset="0"/>
              </a:rPr>
              <a:t> да ће после рата помоћи Југославији у ширењу на југ</a:t>
            </a:r>
          </a:p>
        </p:txBody>
      </p:sp>
    </p:spTree>
  </p:cSld>
  <p:clrMapOvr>
    <a:masterClrMapping/>
  </p:clrMapOvr>
  <p:transition spd="slow">
    <p:comb/>
    <p:sndAc>
      <p:stSnd>
        <p:snd r:embed="rId2" name="laser.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1027361"/>
            <a:ext cx="4495800" cy="5693866"/>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square" anchor="ctr">
            <a:spAutoFit/>
          </a:bodyPr>
          <a:lstStyle/>
          <a:p>
            <a:pPr>
              <a:tabLst>
                <a:tab pos="685800" algn="l"/>
              </a:tabLst>
            </a:pPr>
            <a:endParaRPr lang="en-US" sz="2800" b="1" dirty="0"/>
          </a:p>
          <a:p>
            <a:pPr algn="l">
              <a:tabLst>
                <a:tab pos="685800" algn="l"/>
              </a:tabLst>
            </a:pPr>
            <a:r>
              <a:rPr lang="ru-RU" sz="2400" b="1" dirty="0">
                <a:solidFill>
                  <a:schemeClr val="tx1"/>
                </a:solidFill>
                <a:latin typeface="Times New Roman" pitchFamily="18" charset="0"/>
                <a:cs typeface="Times New Roman" pitchFamily="18" charset="0"/>
              </a:rPr>
              <a:t>Група официра је извела државни удар</a:t>
            </a:r>
            <a:r>
              <a:rPr lang="en-US" sz="2400" b="1" dirty="0">
                <a:solidFill>
                  <a:schemeClr val="tx1"/>
                </a:solidFill>
                <a:latin typeface="Times New Roman" pitchFamily="18" charset="0"/>
                <a:cs typeface="Times New Roman" pitchFamily="18" charset="0"/>
              </a:rPr>
              <a:t>:</a:t>
            </a:r>
          </a:p>
          <a:p>
            <a:pPr algn="l">
              <a:tabLst>
                <a:tab pos="685800" algn="l"/>
              </a:tabLst>
            </a:pPr>
            <a:endParaRPr lang="en-US" sz="2400" b="1" dirty="0">
              <a:latin typeface="Times New Roman" pitchFamily="18" charset="0"/>
              <a:cs typeface="Times New Roman" pitchFamily="18" charset="0"/>
            </a:endParaRPr>
          </a:p>
          <a:p>
            <a:pPr algn="l">
              <a:buFontTx/>
              <a:buChar char="•"/>
              <a:tabLst>
                <a:tab pos="685800" algn="l"/>
              </a:tabLst>
            </a:pP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збацила Владу и </a:t>
            </a:r>
            <a:r>
              <a:rPr lang="ru-RU" sz="2400" b="1" dirty="0" smtClean="0">
                <a:latin typeface="Times New Roman" pitchFamily="18" charset="0"/>
                <a:cs typeface="Times New Roman" pitchFamily="18" charset="0"/>
              </a:rPr>
              <a:t>кнеза Павла</a:t>
            </a:r>
            <a:endParaRPr lang="en-US" sz="2400" b="1" dirty="0">
              <a:latin typeface="Times New Roman" pitchFamily="18" charset="0"/>
              <a:cs typeface="Times New Roman" pitchFamily="18" charset="0"/>
            </a:endParaRPr>
          </a:p>
          <a:p>
            <a:pPr algn="l">
              <a:tabLst>
                <a:tab pos="685800" algn="l"/>
              </a:tabLst>
            </a:pPr>
            <a:endParaRPr lang="en-US" sz="2400" b="1" dirty="0">
              <a:latin typeface="Times New Roman" pitchFamily="18" charset="0"/>
              <a:cs typeface="Times New Roman" pitchFamily="18" charset="0"/>
            </a:endParaRPr>
          </a:p>
          <a:p>
            <a:pPr algn="l">
              <a:buFontTx/>
              <a:buChar char="•"/>
              <a:tabLst>
                <a:tab pos="685800" algn="l"/>
              </a:tabLst>
            </a:pPr>
            <a:r>
              <a:rPr lang="ru-RU" sz="2400" b="1" dirty="0">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ухапсила министре</a:t>
            </a:r>
            <a:endParaRPr lang="en-US" sz="2400" b="1" dirty="0">
              <a:solidFill>
                <a:schemeClr val="tx1"/>
              </a:solidFill>
              <a:latin typeface="Times New Roman" pitchFamily="18" charset="0"/>
              <a:cs typeface="Times New Roman" pitchFamily="18" charset="0"/>
            </a:endParaRPr>
          </a:p>
          <a:p>
            <a:pPr algn="l">
              <a:tabLst>
                <a:tab pos="685800" algn="l"/>
              </a:tabLst>
            </a:pPr>
            <a:endParaRPr lang="en-US" sz="2400" b="1" dirty="0">
              <a:latin typeface="Times New Roman" pitchFamily="18" charset="0"/>
              <a:cs typeface="Times New Roman" pitchFamily="18" charset="0"/>
            </a:endParaRPr>
          </a:p>
          <a:p>
            <a:pPr algn="l">
              <a:buFontTx/>
              <a:buChar char="•"/>
              <a:tabLst>
                <a:tab pos="685800" algn="l"/>
              </a:tabLst>
            </a:pP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краља</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Петра </a:t>
            </a:r>
            <a:r>
              <a:rPr lang="en-US" sz="2400" b="1" dirty="0">
                <a:latin typeface="Times New Roman" pitchFamily="18" charset="0"/>
                <a:cs typeface="Times New Roman" pitchFamily="18" charset="0"/>
              </a:rPr>
              <a:t>II</a:t>
            </a:r>
            <a:r>
              <a:rPr lang="sr-Cyrl-C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прогласила за пунолетног и предала му власт </a:t>
            </a:r>
            <a:endParaRPr lang="en-US" sz="2400" b="1" dirty="0">
              <a:latin typeface="Times New Roman" pitchFamily="18" charset="0"/>
              <a:cs typeface="Times New Roman" pitchFamily="18" charset="0"/>
            </a:endParaRPr>
          </a:p>
          <a:p>
            <a:pPr algn="l">
              <a:tabLst>
                <a:tab pos="685800" algn="l"/>
              </a:tabLst>
            </a:pPr>
            <a:endParaRPr lang="ru-RU" sz="2400" b="1" dirty="0">
              <a:latin typeface="Times New Roman" pitchFamily="18" charset="0"/>
              <a:cs typeface="Times New Roman" pitchFamily="18" charset="0"/>
            </a:endParaRPr>
          </a:p>
          <a:p>
            <a:pPr algn="l">
              <a:buFontTx/>
              <a:buChar char="•"/>
              <a:tabLst>
                <a:tab pos="685800" algn="l"/>
              </a:tabLst>
            </a:pP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Постављена је нова влада на челу са генералом</a:t>
            </a:r>
            <a:r>
              <a:rPr lang="en-US" sz="2400" b="1" dirty="0">
                <a:latin typeface="Times New Roman" pitchFamily="18" charset="0"/>
                <a:cs typeface="Times New Roman" pitchFamily="18" charset="0"/>
              </a:rPr>
              <a:t> </a:t>
            </a:r>
            <a:r>
              <a:rPr lang="ru-RU" sz="2400" b="1" dirty="0">
                <a:latin typeface="Times New Roman" pitchFamily="18" charset="0"/>
                <a:cs typeface="Times New Roman" pitchFamily="18" charset="0"/>
              </a:rPr>
              <a:t>Душаном Симовићем</a:t>
            </a:r>
            <a:r>
              <a:rPr lang="en-US" sz="2400" b="1" dirty="0">
                <a:latin typeface="Times New Roman" pitchFamily="18" charset="0"/>
                <a:cs typeface="Times New Roman" pitchFamily="18" charset="0"/>
              </a:rPr>
              <a:t> </a:t>
            </a:r>
          </a:p>
        </p:txBody>
      </p:sp>
      <p:sp>
        <p:nvSpPr>
          <p:cNvPr id="5123" name="Rectangle 5"/>
          <p:cNvSpPr>
            <a:spLocks noChangeArrowheads="1"/>
          </p:cNvSpPr>
          <p:nvPr/>
        </p:nvSpPr>
        <p:spPr bwMode="auto">
          <a:xfrm>
            <a:off x="0" y="280988"/>
            <a:ext cx="6743613" cy="584775"/>
          </a:xfrm>
          <a:prstGeom prst="rect">
            <a:avLst/>
          </a:prstGeom>
          <a:noFill/>
          <a:ln w="9525">
            <a:noFill/>
            <a:miter lim="800000"/>
            <a:headEnd/>
            <a:tailEnd/>
          </a:ln>
        </p:spPr>
        <p:txBody>
          <a:bodyPr wrap="square">
            <a:spAutoFit/>
          </a:bodyPr>
          <a:lstStyle/>
          <a:p>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26-27. март </a:t>
            </a:r>
            <a:r>
              <a:rPr lang="ru-RU"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1941.  </a:t>
            </a:r>
            <a:r>
              <a:rPr lang="ru-RU"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војни пуч</a:t>
            </a:r>
            <a:endParaRPr lang="en-US" sz="3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4" name="Picture 7" descr="150px-Hapsenje_Dragise_Cvetkovica_1941"/>
          <p:cNvPicPr>
            <a:picLocks noChangeAspect="1" noChangeArrowheads="1"/>
          </p:cNvPicPr>
          <p:nvPr/>
        </p:nvPicPr>
        <p:blipFill>
          <a:blip r:embed="rId3" cstate="print"/>
          <a:srcRect/>
          <a:stretch>
            <a:fillRect/>
          </a:stretch>
        </p:blipFill>
        <p:spPr bwMode="auto">
          <a:xfrm>
            <a:off x="4786313" y="2743200"/>
            <a:ext cx="2016125" cy="3065463"/>
          </a:xfrm>
          <a:prstGeom prst="rect">
            <a:avLst/>
          </a:prstGeom>
          <a:noFill/>
          <a:ln w="9525">
            <a:noFill/>
            <a:miter lim="800000"/>
            <a:headEnd/>
            <a:tailEnd/>
          </a:ln>
        </p:spPr>
      </p:pic>
      <p:sp>
        <p:nvSpPr>
          <p:cNvPr id="5125" name="Rectangle 8"/>
          <p:cNvSpPr>
            <a:spLocks noChangeArrowheads="1"/>
          </p:cNvSpPr>
          <p:nvPr/>
        </p:nvSpPr>
        <p:spPr bwMode="auto">
          <a:xfrm>
            <a:off x="4876800" y="6021388"/>
            <a:ext cx="1949450" cy="641350"/>
          </a:xfrm>
          <a:prstGeom prst="rect">
            <a:avLst/>
          </a:prstGeom>
          <a:noFill/>
          <a:ln w="9525">
            <a:noFill/>
            <a:miter lim="800000"/>
            <a:headEnd/>
            <a:tailEnd/>
          </a:ln>
        </p:spPr>
        <p:txBody>
          <a:bodyPr wrap="square" anchor="ctr">
            <a:spAutoFit/>
          </a:bodyPr>
          <a:lstStyle/>
          <a:p>
            <a:pPr algn="l"/>
            <a:r>
              <a:rPr lang="sr-Cyrl-CS" b="1" dirty="0"/>
              <a:t>Пучисти приводе Цветковића                              </a:t>
            </a:r>
          </a:p>
        </p:txBody>
      </p:sp>
      <p:pic>
        <p:nvPicPr>
          <p:cNvPr id="5126" name="Picture 9" descr=" Kralj Petar II"/>
          <p:cNvPicPr>
            <a:picLocks noChangeAspect="1" noChangeArrowheads="1"/>
          </p:cNvPicPr>
          <p:nvPr/>
        </p:nvPicPr>
        <p:blipFill>
          <a:blip r:embed="rId4" cstate="print"/>
          <a:srcRect/>
          <a:stretch>
            <a:fillRect/>
          </a:stretch>
        </p:blipFill>
        <p:spPr bwMode="auto">
          <a:xfrm>
            <a:off x="5638801" y="0"/>
            <a:ext cx="3276600" cy="2219325"/>
          </a:xfrm>
          <a:prstGeom prst="rect">
            <a:avLst/>
          </a:prstGeom>
          <a:noFill/>
          <a:ln w="9525">
            <a:noFill/>
            <a:miter lim="800000"/>
            <a:headEnd/>
            <a:tailEnd/>
          </a:ln>
        </p:spPr>
      </p:pic>
      <p:sp>
        <p:nvSpPr>
          <p:cNvPr id="5127" name="Rectangle 10"/>
          <p:cNvSpPr>
            <a:spLocks noChangeArrowheads="1"/>
          </p:cNvSpPr>
          <p:nvPr/>
        </p:nvSpPr>
        <p:spPr bwMode="auto">
          <a:xfrm>
            <a:off x="6732588" y="2266920"/>
            <a:ext cx="1714500" cy="400110"/>
          </a:xfrm>
          <a:prstGeom prst="rect">
            <a:avLst/>
          </a:prstGeom>
          <a:noFill/>
          <a:ln w="9525">
            <a:noFill/>
            <a:miter lim="800000"/>
            <a:headEnd/>
            <a:tailEnd/>
          </a:ln>
        </p:spPr>
        <p:txBody>
          <a:bodyPr wrap="square" anchor="ctr">
            <a:spAutoFit/>
          </a:bodyPr>
          <a:lstStyle/>
          <a:p>
            <a:pPr algn="l"/>
            <a:r>
              <a:rPr lang="ru-RU" sz="2000" dirty="0"/>
              <a:t>краљ</a:t>
            </a:r>
            <a:r>
              <a:rPr lang="en-US" sz="2000" dirty="0"/>
              <a:t> </a:t>
            </a:r>
            <a:r>
              <a:rPr lang="ru-RU" sz="2000" dirty="0"/>
              <a:t>Петар </a:t>
            </a:r>
            <a:r>
              <a:rPr lang="en-US" sz="2000" dirty="0"/>
              <a:t>II </a:t>
            </a:r>
          </a:p>
        </p:txBody>
      </p:sp>
      <p:pic>
        <p:nvPicPr>
          <p:cNvPr id="5128" name="Picture 12" descr="100px-Dusan_Simovic_left"/>
          <p:cNvPicPr>
            <a:picLocks noChangeAspect="1" noChangeArrowheads="1"/>
          </p:cNvPicPr>
          <p:nvPr/>
        </p:nvPicPr>
        <p:blipFill>
          <a:blip r:embed="rId5" cstate="print"/>
          <a:srcRect/>
          <a:stretch>
            <a:fillRect/>
          </a:stretch>
        </p:blipFill>
        <p:spPr bwMode="auto">
          <a:xfrm>
            <a:off x="6948488" y="2852738"/>
            <a:ext cx="1890712" cy="1878012"/>
          </a:xfrm>
          <a:prstGeom prst="rect">
            <a:avLst/>
          </a:prstGeom>
          <a:noFill/>
          <a:ln w="9525">
            <a:noFill/>
            <a:miter lim="800000"/>
            <a:headEnd/>
            <a:tailEnd/>
          </a:ln>
        </p:spPr>
      </p:pic>
      <p:sp>
        <p:nvSpPr>
          <p:cNvPr id="5129" name="Rectangle 15"/>
          <p:cNvSpPr>
            <a:spLocks noChangeArrowheads="1"/>
          </p:cNvSpPr>
          <p:nvPr/>
        </p:nvSpPr>
        <p:spPr bwMode="auto">
          <a:xfrm>
            <a:off x="6877050" y="4953000"/>
            <a:ext cx="2016125" cy="369332"/>
          </a:xfrm>
          <a:prstGeom prst="rect">
            <a:avLst/>
          </a:prstGeom>
          <a:noFill/>
          <a:ln w="9525">
            <a:noFill/>
            <a:miter lim="800000"/>
            <a:headEnd/>
            <a:tailEnd/>
          </a:ln>
        </p:spPr>
        <p:txBody>
          <a:bodyPr wrap="square">
            <a:spAutoFit/>
          </a:bodyPr>
          <a:lstStyle/>
          <a:p>
            <a:r>
              <a:rPr lang="ru-RU" b="1" dirty="0"/>
              <a:t>Душан</a:t>
            </a:r>
            <a:r>
              <a:rPr lang="en-US" b="1" dirty="0"/>
              <a:t> </a:t>
            </a:r>
            <a:r>
              <a:rPr lang="ru-RU" b="1" dirty="0"/>
              <a:t>Симовић</a:t>
            </a:r>
            <a:endParaRPr lang="en-US" b="1" dirty="0"/>
          </a:p>
        </p:txBody>
      </p:sp>
    </p:spTree>
  </p:cSld>
  <p:clrMapOvr>
    <a:masterClrMapping/>
  </p:clrMapOvr>
  <p:transition spd="slow">
    <p:split orient="vert" dir="in"/>
    <p:sndAc>
      <p:stSnd>
        <p:snd r:embed="rId2" name="drumroll.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179388" y="821760"/>
            <a:ext cx="8640762" cy="267765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pPr algn="l"/>
            <a:r>
              <a:rPr lang="ru-RU" sz="2400" dirty="0">
                <a:latin typeface="Times New Roman" pitchFamily="18" charset="0"/>
                <a:cs typeface="Times New Roman" pitchFamily="18" charset="0"/>
              </a:rPr>
              <a:t>Народ је демонстрацијама поздравио овај догађај. Подршку за овакав расплет догађаја је пружила  Енглеска</a:t>
            </a:r>
            <a:r>
              <a:rPr lang="en-US" sz="2400" dirty="0">
                <a:latin typeface="Times New Roman" pitchFamily="18" charset="0"/>
                <a:cs typeface="Times New Roman" pitchFamily="18" charset="0"/>
              </a:rPr>
              <a:t>,</a:t>
            </a:r>
            <a:r>
              <a:rPr lang="ru-RU" sz="2400" dirty="0">
                <a:latin typeface="Times New Roman" pitchFamily="18" charset="0"/>
                <a:cs typeface="Times New Roman" pitchFamily="18" charset="0"/>
              </a:rPr>
              <a:t> једина земља која се тада активно супротстављала</a:t>
            </a:r>
            <a:r>
              <a:rPr lang="en-US" sz="2400" dirty="0">
                <a:latin typeface="Times New Roman" pitchFamily="18" charset="0"/>
                <a:cs typeface="Times New Roman" pitchFamily="18" charset="0"/>
              </a:rPr>
              <a:t> </a:t>
            </a:r>
            <a:r>
              <a:rPr lang="ru-RU" sz="2400" dirty="0">
                <a:latin typeface="Times New Roman" pitchFamily="18" charset="0"/>
                <a:cs typeface="Times New Roman" pitchFamily="18" charset="0"/>
              </a:rPr>
              <a:t>нацистичкој Немачкој</a:t>
            </a:r>
            <a:r>
              <a:rPr lang="ru-RU" sz="2400" dirty="0" smtClean="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l" eaLnBrk="0" hangingPunct="0"/>
            <a:r>
              <a:rPr lang="ru-RU" sz="2400" dirty="0">
                <a:latin typeface="Times New Roman" pitchFamily="18" charset="0"/>
                <a:cs typeface="Times New Roman" pitchFamily="18" charset="0"/>
              </a:rPr>
              <a:t>Енглези су  желели да се Југословени увуку у непријатељство са Хитлером, обећавајући </a:t>
            </a:r>
            <a:r>
              <a:rPr lang="sr-Cyrl-CS" sz="2400" dirty="0">
                <a:latin typeface="Times New Roman" pitchFamily="18" charset="0"/>
                <a:cs typeface="Times New Roman" pitchFamily="18" charset="0"/>
              </a:rPr>
              <a:t>им </a:t>
            </a:r>
            <a:r>
              <a:rPr lang="ru-RU" sz="2400" dirty="0">
                <a:latin typeface="Times New Roman" pitchFamily="18" charset="0"/>
                <a:cs typeface="Times New Roman" pitchFamily="18" charset="0"/>
              </a:rPr>
              <a:t>помоћ и војске у случају рата, Британци су куповали време, оптерећујући Хитлера проблемом Југославије и одвраћајући </a:t>
            </a:r>
            <a:r>
              <a:rPr lang="ru-RU" sz="2400" dirty="0" smtClean="0">
                <a:latin typeface="Times New Roman" pitchFamily="18" charset="0"/>
                <a:cs typeface="Times New Roman" pitchFamily="18" charset="0"/>
              </a:rPr>
              <a:t>га од </a:t>
            </a:r>
            <a:r>
              <a:rPr lang="en-US" sz="2400" dirty="0" err="1">
                <a:latin typeface="Times New Roman" pitchFamily="18" charset="0"/>
                <a:cs typeface="Times New Roman" pitchFamily="18" charset="0"/>
              </a:rPr>
              <a:t>Енглеске</a:t>
            </a:r>
            <a:r>
              <a:rPr lang="en-US"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6147" name="Rectangle 9"/>
          <p:cNvSpPr>
            <a:spLocks noChangeArrowheads="1"/>
          </p:cNvSpPr>
          <p:nvPr/>
        </p:nvSpPr>
        <p:spPr bwMode="auto">
          <a:xfrm>
            <a:off x="1295400" y="96372"/>
            <a:ext cx="6732588" cy="523220"/>
          </a:xfrm>
          <a:prstGeom prst="rect">
            <a:avLst/>
          </a:prstGeom>
          <a:noFill/>
          <a:ln w="9525">
            <a:noFill/>
            <a:miter lim="800000"/>
            <a:headEnd/>
            <a:tailEnd/>
          </a:ln>
        </p:spPr>
        <p:txBody>
          <a:bodyPr wrap="square" anchor="ctr">
            <a:spAutoFit/>
          </a:bodyPr>
          <a:lstStyle/>
          <a:p>
            <a:r>
              <a:rPr lang="ru-RU"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27. март </a:t>
            </a:r>
            <a:r>
              <a:rPr lang="en-US"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демонстрације народа</a:t>
            </a:r>
          </a:p>
        </p:txBody>
      </p:sp>
      <p:pic>
        <p:nvPicPr>
          <p:cNvPr id="6148" name="Picture 10" descr="feljton-nedelja"/>
          <p:cNvPicPr>
            <a:picLocks noChangeAspect="1" noChangeArrowheads="1"/>
          </p:cNvPicPr>
          <p:nvPr/>
        </p:nvPicPr>
        <p:blipFill>
          <a:blip r:embed="rId3" cstate="print"/>
          <a:srcRect/>
          <a:stretch>
            <a:fillRect/>
          </a:stretch>
        </p:blipFill>
        <p:spPr bwMode="auto">
          <a:xfrm>
            <a:off x="357188" y="3808413"/>
            <a:ext cx="4070350" cy="2376487"/>
          </a:xfrm>
          <a:prstGeom prst="rect">
            <a:avLst/>
          </a:prstGeom>
          <a:noFill/>
          <a:ln w="9525">
            <a:noFill/>
            <a:miter lim="800000"/>
            <a:headEnd/>
            <a:tailEnd/>
          </a:ln>
        </p:spPr>
      </p:pic>
      <p:pic>
        <p:nvPicPr>
          <p:cNvPr id="6149" name="Picture 11" descr="1010"/>
          <p:cNvPicPr>
            <a:picLocks noChangeAspect="1" noChangeArrowheads="1"/>
          </p:cNvPicPr>
          <p:nvPr/>
        </p:nvPicPr>
        <p:blipFill>
          <a:blip r:embed="rId4" cstate="print"/>
          <a:srcRect/>
          <a:stretch>
            <a:fillRect/>
          </a:stretch>
        </p:blipFill>
        <p:spPr bwMode="auto">
          <a:xfrm>
            <a:off x="4716463" y="3789363"/>
            <a:ext cx="3887787" cy="2435225"/>
          </a:xfrm>
          <a:prstGeom prst="rect">
            <a:avLst/>
          </a:prstGeom>
          <a:noFill/>
          <a:ln w="9525">
            <a:noFill/>
            <a:miter lim="800000"/>
            <a:headEnd/>
            <a:tailEnd/>
          </a:ln>
        </p:spPr>
      </p:pic>
      <p:sp>
        <p:nvSpPr>
          <p:cNvPr id="6150" name="Rectangle 12"/>
          <p:cNvSpPr>
            <a:spLocks noChangeArrowheads="1"/>
          </p:cNvSpPr>
          <p:nvPr/>
        </p:nvSpPr>
        <p:spPr bwMode="auto">
          <a:xfrm>
            <a:off x="1341438" y="6308725"/>
            <a:ext cx="2475037" cy="400110"/>
          </a:xfrm>
          <a:prstGeom prst="rect">
            <a:avLst/>
          </a:prstGeom>
          <a:noFill/>
          <a:ln w="9525">
            <a:noFill/>
            <a:miter lim="800000"/>
            <a:headEnd/>
            <a:tailEnd/>
          </a:ln>
        </p:spPr>
        <p:txBody>
          <a:bodyPr wrap="none">
            <a:spAutoFit/>
          </a:bodyPr>
          <a:lstStyle/>
          <a:p>
            <a:r>
              <a:rPr lang="ru-RU" sz="2000" b="1" dirty="0">
                <a:solidFill>
                  <a:srgbClr val="FFFF00"/>
                </a:solidFill>
                <a:latin typeface="Times New Roman" pitchFamily="18" charset="0"/>
                <a:cs typeface="Times New Roman" pitchFamily="18" charset="0"/>
              </a:rPr>
              <a:t>Боље рат, него пакт</a:t>
            </a:r>
          </a:p>
        </p:txBody>
      </p:sp>
      <p:sp>
        <p:nvSpPr>
          <p:cNvPr id="6151" name="Rectangle 13"/>
          <p:cNvSpPr>
            <a:spLocks noChangeArrowheads="1"/>
          </p:cNvSpPr>
          <p:nvPr/>
        </p:nvSpPr>
        <p:spPr bwMode="auto">
          <a:xfrm>
            <a:off x="5599113" y="6237288"/>
            <a:ext cx="2468946" cy="400110"/>
          </a:xfrm>
          <a:prstGeom prst="rect">
            <a:avLst/>
          </a:prstGeom>
          <a:noFill/>
          <a:ln w="9525">
            <a:noFill/>
            <a:miter lim="800000"/>
            <a:headEnd/>
            <a:tailEnd/>
          </a:ln>
        </p:spPr>
        <p:txBody>
          <a:bodyPr wrap="none">
            <a:spAutoFit/>
          </a:bodyPr>
          <a:lstStyle/>
          <a:p>
            <a:r>
              <a:rPr lang="sr-Cyrl-CS" sz="2000" b="1" dirty="0">
                <a:solidFill>
                  <a:srgbClr val="FFFF00"/>
                </a:solidFill>
                <a:latin typeface="Times New Roman" pitchFamily="18" charset="0"/>
                <a:cs typeface="Times New Roman" pitchFamily="18" charset="0"/>
              </a:rPr>
              <a:t>Боље гроб, него роб</a:t>
            </a:r>
            <a:endParaRPr lang="en-US" sz="2000" b="1" dirty="0">
              <a:solidFill>
                <a:srgbClr val="FFFF00"/>
              </a:solidFill>
              <a:latin typeface="Times New Roman" pitchFamily="18" charset="0"/>
              <a:cs typeface="Times New Roman" pitchFamily="18" charset="0"/>
            </a:endParaRPr>
          </a:p>
        </p:txBody>
      </p:sp>
    </p:spTree>
  </p:cSld>
  <p:clrMapOvr>
    <a:masterClrMapping/>
  </p:clrMapOvr>
  <p:transition spd="slow">
    <p:split dir="in"/>
    <p:sndAc>
      <p:stSnd>
        <p:snd r:embed="rId2" name="drumroll.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8077200" cy="707886"/>
          </a:xfrm>
          <a:prstGeom prst="rect">
            <a:avLst/>
          </a:prstGeom>
          <a:solidFill>
            <a:srgbClr val="92D050"/>
          </a:solidFill>
        </p:spPr>
        <p:txBody>
          <a:bodyPr wrap="square" lIns="91440" tIns="45720" rIns="91440" bIns="45720">
            <a:spAutoFit/>
          </a:bodyPr>
          <a:lstStyle/>
          <a:p>
            <a:pPr algn="ctr"/>
            <a:r>
              <a:rPr lang="sr-Cyrl-RS"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Стваралачка интелигенција</a:t>
            </a:r>
            <a:endParaRPr lang="en-US" sz="4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endParaRPr>
          </a:p>
        </p:txBody>
      </p:sp>
      <p:sp>
        <p:nvSpPr>
          <p:cNvPr id="3" name="TextBox 2"/>
          <p:cNvSpPr txBox="1"/>
          <p:nvPr/>
        </p:nvSpPr>
        <p:spPr>
          <a:xfrm>
            <a:off x="152400" y="1219200"/>
            <a:ext cx="8686800" cy="1631216"/>
          </a:xfrm>
          <a:prstGeom prst="rect">
            <a:avLst/>
          </a:prstGeom>
          <a:solidFill>
            <a:srgbClr val="FFFF00"/>
          </a:solidFill>
        </p:spPr>
        <p:txBody>
          <a:bodyPr wrap="square" rtlCol="0">
            <a:spAutoFit/>
          </a:bodyPr>
          <a:lstStyle/>
          <a:p>
            <a:r>
              <a:rPr lang="sr-Cyrl-RS" sz="2000" b="1" dirty="0" smtClean="0">
                <a:effectLst>
                  <a:outerShdw blurRad="38100" dist="38100" dir="2700000" algn="tl">
                    <a:srgbClr val="000000">
                      <a:alpha val="43137"/>
                    </a:srgbClr>
                  </a:outerShdw>
                </a:effectLst>
              </a:rPr>
              <a:t>Интелектуалци (научници, универзитетски професори, књижевници...) </a:t>
            </a:r>
          </a:p>
          <a:p>
            <a:r>
              <a:rPr lang="sr-Cyrl-RS" sz="2000" b="1" dirty="0" smtClean="0">
                <a:effectLst>
                  <a:outerShdw blurRad="38100" dist="38100" dir="2700000" algn="tl">
                    <a:srgbClr val="000000">
                      <a:alpha val="43137"/>
                    </a:srgbClr>
                  </a:outerShdw>
                </a:effectLst>
              </a:rPr>
              <a:t>често  су се ангажовали и у јавном животу забринути због стања у држави. Залагали су се за политичке и грађанске слободе, социјалну правду, превазилажење националних сукоба ,за верност западноевропским савезницима, против фашизма;</a:t>
            </a:r>
            <a:endParaRPr lang="en-US" sz="2000" b="1" dirty="0">
              <a:effectLst>
                <a:outerShdw blurRad="38100" dist="38100" dir="2700000" algn="tl">
                  <a:srgbClr val="000000">
                    <a:alpha val="43137"/>
                  </a:srgbClr>
                </a:outerShdw>
              </a:effectLst>
            </a:endParaRPr>
          </a:p>
        </p:txBody>
      </p:sp>
      <p:pic>
        <p:nvPicPr>
          <p:cNvPr id="1026" name="Picture 2" descr="http://www.mi.sanu.ac.rs/History/images/14.jpg"/>
          <p:cNvPicPr>
            <a:picLocks noChangeAspect="1" noChangeArrowheads="1"/>
          </p:cNvPicPr>
          <p:nvPr/>
        </p:nvPicPr>
        <p:blipFill>
          <a:blip r:embed="rId2" cstate="print"/>
          <a:srcRect/>
          <a:stretch>
            <a:fillRect/>
          </a:stretch>
        </p:blipFill>
        <p:spPr bwMode="auto">
          <a:xfrm>
            <a:off x="228600" y="3429000"/>
            <a:ext cx="1981200" cy="2943225"/>
          </a:xfrm>
          <a:prstGeom prst="rect">
            <a:avLst/>
          </a:prstGeom>
          <a:noFill/>
        </p:spPr>
      </p:pic>
      <p:pic>
        <p:nvPicPr>
          <p:cNvPr id="1028" name="Picture 4" descr="http://www.posta.rs/slike/filatelija/prigodne-marke/2015/07-nauka/jovan-cvijic-velika.jpg"/>
          <p:cNvPicPr>
            <a:picLocks noChangeAspect="1" noChangeArrowheads="1"/>
          </p:cNvPicPr>
          <p:nvPr/>
        </p:nvPicPr>
        <p:blipFill>
          <a:blip r:embed="rId3" cstate="print"/>
          <a:srcRect/>
          <a:stretch>
            <a:fillRect/>
          </a:stretch>
        </p:blipFill>
        <p:spPr bwMode="auto">
          <a:xfrm>
            <a:off x="2438400" y="3200400"/>
            <a:ext cx="3352800" cy="3276600"/>
          </a:xfrm>
          <a:prstGeom prst="rect">
            <a:avLst/>
          </a:prstGeom>
          <a:noFill/>
        </p:spPr>
      </p:pic>
      <p:pic>
        <p:nvPicPr>
          <p:cNvPr id="1032" name="Picture 8" descr="http://arhiva.portalnovosti.com/fotke/697/Picture_944.jpg"/>
          <p:cNvPicPr>
            <a:picLocks noChangeAspect="1" noChangeArrowheads="1"/>
          </p:cNvPicPr>
          <p:nvPr/>
        </p:nvPicPr>
        <p:blipFill>
          <a:blip r:embed="rId4" cstate="print"/>
          <a:srcRect/>
          <a:stretch>
            <a:fillRect/>
          </a:stretch>
        </p:blipFill>
        <p:spPr bwMode="auto">
          <a:xfrm>
            <a:off x="6019800" y="3429000"/>
            <a:ext cx="2886075" cy="2667000"/>
          </a:xfrm>
          <a:prstGeom prst="rect">
            <a:avLst/>
          </a:prstGeom>
          <a:noFill/>
        </p:spPr>
      </p:pic>
      <p:sp>
        <p:nvSpPr>
          <p:cNvPr id="8" name="TextBox 7"/>
          <p:cNvSpPr txBox="1"/>
          <p:nvPr/>
        </p:nvSpPr>
        <p:spPr>
          <a:xfrm>
            <a:off x="152400" y="6477000"/>
            <a:ext cx="2209800" cy="338554"/>
          </a:xfrm>
          <a:prstGeom prst="rect">
            <a:avLst/>
          </a:prstGeom>
          <a:noFill/>
        </p:spPr>
        <p:txBody>
          <a:bodyPr wrap="square" rtlCol="0">
            <a:spAutoFit/>
          </a:bodyPr>
          <a:lstStyle/>
          <a:p>
            <a:r>
              <a:rPr lang="sr-Cyrl-RS" sz="1600" b="1" dirty="0" smtClean="0">
                <a:solidFill>
                  <a:schemeClr val="bg1"/>
                </a:solidFill>
                <a:effectLst>
                  <a:outerShdw blurRad="38100" dist="38100" dir="2700000" algn="tl">
                    <a:srgbClr val="000000">
                      <a:alpha val="43137"/>
                    </a:srgbClr>
                  </a:outerShdw>
                </a:effectLst>
              </a:rPr>
              <a:t>Милутин Миланковић</a:t>
            </a:r>
            <a:endParaRPr lang="en-US" sz="16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304800" y="2971800"/>
            <a:ext cx="1981200" cy="381000"/>
          </a:xfrm>
          <a:prstGeom prst="rect">
            <a:avLst/>
          </a:prstGeom>
          <a:noFill/>
        </p:spPr>
        <p:txBody>
          <a:bodyPr wrap="square" rtlCol="0">
            <a:spAutoFit/>
          </a:bodyPr>
          <a:lstStyle/>
          <a:p>
            <a:r>
              <a:rPr lang="sr-Cyrl-RS" b="1" dirty="0" smtClean="0">
                <a:solidFill>
                  <a:schemeClr val="bg1"/>
                </a:solidFill>
                <a:effectLst>
                  <a:outerShdw blurRad="38100" dist="38100" dir="2700000" algn="tl">
                    <a:srgbClr val="000000">
                      <a:alpha val="43137"/>
                    </a:srgbClr>
                  </a:outerShdw>
                </a:effectLst>
              </a:rPr>
              <a:t>Астрономија</a:t>
            </a:r>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upload.wikimedia.org/wikipedia/commons/thumb/6/6c/Branislav_Petronijevic.jpg/250px-Branislav_Petronijevic.jpg"/>
          <p:cNvPicPr>
            <a:picLocks noChangeAspect="1" noChangeArrowheads="1"/>
          </p:cNvPicPr>
          <p:nvPr/>
        </p:nvPicPr>
        <p:blipFill>
          <a:blip r:embed="rId2" cstate="print"/>
          <a:srcRect/>
          <a:stretch>
            <a:fillRect/>
          </a:stretch>
        </p:blipFill>
        <p:spPr bwMode="auto">
          <a:xfrm>
            <a:off x="152400" y="228600"/>
            <a:ext cx="2362200" cy="2971800"/>
          </a:xfrm>
          <a:prstGeom prst="rect">
            <a:avLst/>
          </a:prstGeom>
          <a:noFill/>
        </p:spPr>
      </p:pic>
      <p:sp>
        <p:nvSpPr>
          <p:cNvPr id="4" name="TextBox 3"/>
          <p:cNvSpPr txBox="1"/>
          <p:nvPr/>
        </p:nvSpPr>
        <p:spPr>
          <a:xfrm>
            <a:off x="152400" y="2514600"/>
            <a:ext cx="2514600" cy="584775"/>
          </a:xfrm>
          <a:prstGeom prst="rect">
            <a:avLst/>
          </a:prstGeom>
          <a:noFill/>
        </p:spPr>
        <p:txBody>
          <a:bodyPr wrap="square" rtlCol="0">
            <a:spAutoFit/>
          </a:bodyPr>
          <a:lstStyle/>
          <a:p>
            <a:r>
              <a:rPr lang="sr-Cyrl-CS" sz="1600" dirty="0" smtClean="0">
                <a:solidFill>
                  <a:schemeClr val="bg1"/>
                </a:solidFill>
                <a:effectLst>
                  <a:outerShdw blurRad="38100" dist="38100" dir="2700000" algn="tl">
                    <a:srgbClr val="000000">
                      <a:alpha val="43137"/>
                    </a:srgbClr>
                  </a:outerShdw>
                </a:effectLst>
              </a:rPr>
              <a:t>Бранислав Петронијевић,</a:t>
            </a:r>
          </a:p>
          <a:p>
            <a:r>
              <a:rPr lang="sr-Cyrl-CS" sz="1600" dirty="0" smtClean="0">
                <a:solidFill>
                  <a:schemeClr val="bg1"/>
                </a:solidFill>
                <a:effectLst>
                  <a:outerShdw blurRad="38100" dist="38100" dir="2700000" algn="tl">
                    <a:srgbClr val="000000">
                      <a:alpha val="43137"/>
                    </a:srgbClr>
                  </a:outerShdw>
                </a:effectLst>
              </a:rPr>
              <a:t>филозоф</a:t>
            </a:r>
            <a:endParaRPr lang="en-US" sz="1600" dirty="0">
              <a:solidFill>
                <a:schemeClr val="bg1"/>
              </a:solidFill>
              <a:effectLst>
                <a:outerShdw blurRad="38100" dist="38100" dir="2700000" algn="tl">
                  <a:srgbClr val="000000">
                    <a:alpha val="43137"/>
                  </a:srgbClr>
                </a:outerShdw>
              </a:effectLst>
            </a:endParaRPr>
          </a:p>
        </p:txBody>
      </p:sp>
      <p:pic>
        <p:nvPicPr>
          <p:cNvPr id="84996" name="Picture 4" descr="http://www.poreklo.rs/wp-content/uploads/2014/01/geogrije-ostrogorski.jpg"/>
          <p:cNvPicPr>
            <a:picLocks noChangeAspect="1" noChangeArrowheads="1"/>
          </p:cNvPicPr>
          <p:nvPr/>
        </p:nvPicPr>
        <p:blipFill>
          <a:blip r:embed="rId3" cstate="print"/>
          <a:srcRect/>
          <a:stretch>
            <a:fillRect/>
          </a:stretch>
        </p:blipFill>
        <p:spPr bwMode="auto">
          <a:xfrm>
            <a:off x="2819400" y="228600"/>
            <a:ext cx="1666875" cy="2085976"/>
          </a:xfrm>
          <a:prstGeom prst="rect">
            <a:avLst/>
          </a:prstGeom>
          <a:noFill/>
        </p:spPr>
      </p:pic>
      <p:pic>
        <p:nvPicPr>
          <p:cNvPr id="84998" name="Picture 6" descr="http://www.rastko.org.rs/rastko-bl/istorija/corovic/istorija/img/bn_corovic.jpg"/>
          <p:cNvPicPr>
            <a:picLocks noChangeAspect="1" noChangeArrowheads="1"/>
          </p:cNvPicPr>
          <p:nvPr/>
        </p:nvPicPr>
        <p:blipFill>
          <a:blip r:embed="rId4" cstate="print"/>
          <a:srcRect/>
          <a:stretch>
            <a:fillRect/>
          </a:stretch>
        </p:blipFill>
        <p:spPr bwMode="auto">
          <a:xfrm>
            <a:off x="6858000" y="228600"/>
            <a:ext cx="1828800" cy="2362201"/>
          </a:xfrm>
          <a:prstGeom prst="rect">
            <a:avLst/>
          </a:prstGeom>
          <a:noFill/>
        </p:spPr>
      </p:pic>
      <p:pic>
        <p:nvPicPr>
          <p:cNvPr id="85000" name="Picture 8" descr="http://lh3.googleusercontent.com/-nHkc8NBOtrc/UfYtQZ10X9I/AAAAAAAABMc/TvUn1K03IpM/s288/slobodan-jovanovic.jpg"/>
          <p:cNvPicPr>
            <a:picLocks noChangeAspect="1" noChangeArrowheads="1"/>
          </p:cNvPicPr>
          <p:nvPr/>
        </p:nvPicPr>
        <p:blipFill>
          <a:blip r:embed="rId5" cstate="print"/>
          <a:srcRect/>
          <a:stretch>
            <a:fillRect/>
          </a:stretch>
        </p:blipFill>
        <p:spPr bwMode="auto">
          <a:xfrm>
            <a:off x="228600" y="3429000"/>
            <a:ext cx="3810000" cy="2667000"/>
          </a:xfrm>
          <a:prstGeom prst="rect">
            <a:avLst/>
          </a:prstGeom>
          <a:noFill/>
        </p:spPr>
      </p:pic>
      <p:pic>
        <p:nvPicPr>
          <p:cNvPr id="85002" name="Picture 10" descr="http://www.vreme.com/g/images/390270_52-3.jpg"/>
          <p:cNvPicPr>
            <a:picLocks noChangeAspect="1" noChangeArrowheads="1"/>
          </p:cNvPicPr>
          <p:nvPr/>
        </p:nvPicPr>
        <p:blipFill>
          <a:blip r:embed="rId6" cstate="print"/>
          <a:srcRect/>
          <a:stretch>
            <a:fillRect/>
          </a:stretch>
        </p:blipFill>
        <p:spPr bwMode="auto">
          <a:xfrm>
            <a:off x="4191000" y="3657600"/>
            <a:ext cx="1752600" cy="2381250"/>
          </a:xfrm>
          <a:prstGeom prst="rect">
            <a:avLst/>
          </a:prstGeom>
          <a:noFill/>
        </p:spPr>
      </p:pic>
      <p:sp>
        <p:nvSpPr>
          <p:cNvPr id="11" name="TextBox 10"/>
          <p:cNvSpPr txBox="1"/>
          <p:nvPr/>
        </p:nvSpPr>
        <p:spPr>
          <a:xfrm>
            <a:off x="4572000" y="152401"/>
            <a:ext cx="1905000" cy="2462213"/>
          </a:xfrm>
          <a:prstGeom prst="rect">
            <a:avLst/>
          </a:prstGeom>
          <a:solidFill>
            <a:srgbClr val="00B0F0"/>
          </a:solidFill>
        </p:spPr>
        <p:txBody>
          <a:bodyPr wrap="square" rtlCol="0">
            <a:spAutoFit/>
          </a:bodyPr>
          <a:lstStyle/>
          <a:p>
            <a:r>
              <a:rPr lang="ru-RU" sz="1400" b="1" dirty="0" smtClean="0"/>
              <a:t>Георгије Острогорски дугогодишњи професор византијске историје на Београдском универзитету  и оснивач Византинолошког института САНУ, један од највећих византолога 20.века.</a:t>
            </a:r>
            <a:endParaRPr lang="en-US" sz="1400" b="1" dirty="0"/>
          </a:p>
        </p:txBody>
      </p:sp>
      <p:sp>
        <p:nvSpPr>
          <p:cNvPr id="12" name="TextBox 11"/>
          <p:cNvSpPr txBox="1"/>
          <p:nvPr/>
        </p:nvSpPr>
        <p:spPr>
          <a:xfrm>
            <a:off x="2743200" y="2362200"/>
            <a:ext cx="1981200" cy="707886"/>
          </a:xfrm>
          <a:prstGeom prst="rect">
            <a:avLst/>
          </a:prstGeom>
          <a:noFill/>
        </p:spPr>
        <p:txBody>
          <a:bodyPr wrap="square" rtlCol="0">
            <a:spAutoFit/>
          </a:bodyPr>
          <a:lstStyle/>
          <a:p>
            <a:r>
              <a:rPr lang="ru-RU" sz="2000" b="1" dirty="0" smtClean="0">
                <a:solidFill>
                  <a:schemeClr val="bg1"/>
                </a:solidFill>
                <a:effectLst>
                  <a:outerShdw blurRad="38100" dist="38100" dir="2700000" algn="tl">
                    <a:srgbClr val="000000">
                      <a:alpha val="43137"/>
                    </a:srgbClr>
                  </a:outerShdw>
                </a:effectLst>
              </a:rPr>
              <a:t>Георгије Острогорски</a:t>
            </a:r>
            <a:endParaRPr lang="en-US" sz="2000" b="1" dirty="0">
              <a:solidFill>
                <a:schemeClr val="bg1"/>
              </a:solidFill>
              <a:effectLst>
                <a:outerShdw blurRad="38100" dist="38100" dir="2700000" algn="tl">
                  <a:srgbClr val="000000">
                    <a:alpha val="43137"/>
                  </a:srgbClr>
                </a:outerShdw>
              </a:effectLst>
            </a:endParaRPr>
          </a:p>
        </p:txBody>
      </p:sp>
      <p:pic>
        <p:nvPicPr>
          <p:cNvPr id="85006" name="Picture 14" descr="http://www.delfi.rs/_img/artikli/2013/12/istorija_srba_vv.jpg"/>
          <p:cNvPicPr>
            <a:picLocks noChangeAspect="1" noChangeArrowheads="1"/>
          </p:cNvPicPr>
          <p:nvPr/>
        </p:nvPicPr>
        <p:blipFill>
          <a:blip r:embed="rId7" cstate="print"/>
          <a:srcRect/>
          <a:stretch>
            <a:fillRect/>
          </a:stretch>
        </p:blipFill>
        <p:spPr bwMode="auto">
          <a:xfrm>
            <a:off x="6096000" y="3048000"/>
            <a:ext cx="2667000" cy="3552826"/>
          </a:xfrm>
          <a:prstGeom prst="rect">
            <a:avLst/>
          </a:prstGeom>
          <a:noFill/>
        </p:spPr>
      </p:pic>
      <p:sp>
        <p:nvSpPr>
          <p:cNvPr id="15" name="TextBox 14"/>
          <p:cNvSpPr txBox="1"/>
          <p:nvPr/>
        </p:nvSpPr>
        <p:spPr>
          <a:xfrm>
            <a:off x="304800" y="6248400"/>
            <a:ext cx="4191000" cy="400110"/>
          </a:xfrm>
          <a:prstGeom prst="rect">
            <a:avLst/>
          </a:prstGeom>
          <a:solidFill>
            <a:srgbClr val="FFC000"/>
          </a:solidFill>
        </p:spPr>
        <p:txBody>
          <a:bodyPr wrap="square" rtlCol="0">
            <a:spAutoFit/>
          </a:bodyPr>
          <a:lstStyle/>
          <a:p>
            <a:pPr algn="ctr"/>
            <a:r>
              <a:rPr lang="sr-Cyrl-RS" sz="2000" b="1" dirty="0" smtClean="0"/>
              <a:t>Правник и историчар</a:t>
            </a:r>
            <a:endParaRPr lang="en-US" sz="20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radiosarajevo.ba/img/s/627x344/upload/images/CULTURE_2013/KNJIZEVNOST/Ivo%20Andric%20Cover_crop.jpg"/>
          <p:cNvPicPr>
            <a:picLocks noChangeAspect="1" noChangeArrowheads="1"/>
          </p:cNvPicPr>
          <p:nvPr/>
        </p:nvPicPr>
        <p:blipFill>
          <a:blip r:embed="rId2" cstate="print"/>
          <a:srcRect/>
          <a:stretch>
            <a:fillRect/>
          </a:stretch>
        </p:blipFill>
        <p:spPr bwMode="auto">
          <a:xfrm>
            <a:off x="381000" y="381000"/>
            <a:ext cx="4343400" cy="2667000"/>
          </a:xfrm>
          <a:prstGeom prst="rect">
            <a:avLst/>
          </a:prstGeom>
          <a:noFill/>
        </p:spPr>
      </p:pic>
      <p:pic>
        <p:nvPicPr>
          <p:cNvPr id="86022" name="Picture 6" descr="https://encrypted-tbn0.gstatic.com/images?q=tbn:ANd9GcTcnLmVT9phvX_NpD3vP6Q3GfrHQDfj4u0UFx-S4IuwdMzOwho2"/>
          <p:cNvPicPr>
            <a:picLocks noChangeAspect="1" noChangeArrowheads="1"/>
          </p:cNvPicPr>
          <p:nvPr/>
        </p:nvPicPr>
        <p:blipFill>
          <a:blip r:embed="rId3" cstate="print"/>
          <a:srcRect/>
          <a:stretch>
            <a:fillRect/>
          </a:stretch>
        </p:blipFill>
        <p:spPr bwMode="auto">
          <a:xfrm>
            <a:off x="5715000" y="304800"/>
            <a:ext cx="2590800" cy="3200400"/>
          </a:xfrm>
          <a:prstGeom prst="rect">
            <a:avLst/>
          </a:prstGeom>
          <a:noFill/>
        </p:spPr>
      </p:pic>
      <p:pic>
        <p:nvPicPr>
          <p:cNvPr id="86024" name="Picture 8" descr="http://srpskaelita.rs/wp-content/uploads/2015/08/Jovan-Ducic.jpg"/>
          <p:cNvPicPr>
            <a:picLocks noChangeAspect="1" noChangeArrowheads="1"/>
          </p:cNvPicPr>
          <p:nvPr/>
        </p:nvPicPr>
        <p:blipFill>
          <a:blip r:embed="rId4" cstate="print"/>
          <a:srcRect/>
          <a:stretch>
            <a:fillRect/>
          </a:stretch>
        </p:blipFill>
        <p:spPr bwMode="auto">
          <a:xfrm>
            <a:off x="228600" y="3429000"/>
            <a:ext cx="4038600" cy="3048001"/>
          </a:xfrm>
          <a:prstGeom prst="rect">
            <a:avLst/>
          </a:prstGeom>
          <a:noFill/>
        </p:spPr>
      </p:pic>
      <p:pic>
        <p:nvPicPr>
          <p:cNvPr id="86026" name="Picture 10" descr="http://www.politika.rs/old/uploads/rubrike/116597/i/1/dragisa_vasic.jpg"/>
          <p:cNvPicPr>
            <a:picLocks noChangeAspect="1" noChangeArrowheads="1"/>
          </p:cNvPicPr>
          <p:nvPr/>
        </p:nvPicPr>
        <p:blipFill>
          <a:blip r:embed="rId5" cstate="print"/>
          <a:srcRect/>
          <a:stretch>
            <a:fillRect/>
          </a:stretch>
        </p:blipFill>
        <p:spPr bwMode="auto">
          <a:xfrm>
            <a:off x="6172200" y="3962400"/>
            <a:ext cx="1905000" cy="2362200"/>
          </a:xfrm>
          <a:prstGeom prst="rect">
            <a:avLst/>
          </a:prstGeom>
          <a:noFill/>
        </p:spPr>
      </p:pic>
      <p:sp>
        <p:nvSpPr>
          <p:cNvPr id="7" name="TextBox 6"/>
          <p:cNvSpPr txBox="1"/>
          <p:nvPr/>
        </p:nvSpPr>
        <p:spPr>
          <a:xfrm>
            <a:off x="6172200" y="6324600"/>
            <a:ext cx="1981200" cy="646331"/>
          </a:xfrm>
          <a:prstGeom prst="rect">
            <a:avLst/>
          </a:prstGeom>
          <a:noFill/>
        </p:spPr>
        <p:txBody>
          <a:bodyPr wrap="square" rtlCol="0">
            <a:spAutoFit/>
          </a:bodyPr>
          <a:lstStyle/>
          <a:p>
            <a:r>
              <a:rPr lang="sr-Cyrl-CS" b="1" smtClean="0"/>
              <a:t>Драгиша Васић</a:t>
            </a:r>
          </a:p>
          <a:p>
            <a:endParaRPr lang="en-US"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wannabemagazine.com/wp-content/uploads/2012/03/foto113.jpg"/>
          <p:cNvPicPr>
            <a:picLocks noChangeAspect="1" noChangeArrowheads="1"/>
          </p:cNvPicPr>
          <p:nvPr/>
        </p:nvPicPr>
        <p:blipFill>
          <a:blip r:embed="rId2" cstate="print"/>
          <a:srcRect/>
          <a:stretch>
            <a:fillRect/>
          </a:stretch>
        </p:blipFill>
        <p:spPr bwMode="auto">
          <a:xfrm>
            <a:off x="152400" y="0"/>
            <a:ext cx="3124200" cy="4114800"/>
          </a:xfrm>
          <a:prstGeom prst="rect">
            <a:avLst/>
          </a:prstGeom>
          <a:noFill/>
        </p:spPr>
      </p:pic>
      <p:pic>
        <p:nvPicPr>
          <p:cNvPr id="87044" name="Picture 4" descr="https://upload.wikimedia.org/wikipedia/en/9/93/Mir-Jam.jpg"/>
          <p:cNvPicPr>
            <a:picLocks noChangeAspect="1" noChangeArrowheads="1"/>
          </p:cNvPicPr>
          <p:nvPr/>
        </p:nvPicPr>
        <p:blipFill>
          <a:blip r:embed="rId3" cstate="print"/>
          <a:srcRect/>
          <a:stretch>
            <a:fillRect/>
          </a:stretch>
        </p:blipFill>
        <p:spPr bwMode="auto">
          <a:xfrm>
            <a:off x="3657600" y="304800"/>
            <a:ext cx="2381250" cy="3333750"/>
          </a:xfrm>
          <a:prstGeom prst="rect">
            <a:avLst/>
          </a:prstGeom>
          <a:noFill/>
        </p:spPr>
      </p:pic>
      <p:sp>
        <p:nvSpPr>
          <p:cNvPr id="4" name="TextBox 3"/>
          <p:cNvSpPr txBox="1"/>
          <p:nvPr/>
        </p:nvSpPr>
        <p:spPr>
          <a:xfrm>
            <a:off x="3733800" y="2819400"/>
            <a:ext cx="2438400" cy="646331"/>
          </a:xfrm>
          <a:prstGeom prst="rect">
            <a:avLst/>
          </a:prstGeom>
          <a:noFill/>
        </p:spPr>
        <p:txBody>
          <a:bodyPr wrap="square" rtlCol="0">
            <a:spAutoFit/>
          </a:bodyPr>
          <a:lstStyle/>
          <a:p>
            <a:r>
              <a:rPr lang="sr-Cyrl-RS" dirty="0" smtClean="0">
                <a:solidFill>
                  <a:schemeClr val="bg1"/>
                </a:solidFill>
                <a:effectLst>
                  <a:outerShdw blurRad="38100" dist="38100" dir="2700000" algn="tl">
                    <a:srgbClr val="000000">
                      <a:alpha val="43137"/>
                    </a:srgbClr>
                  </a:outerShdw>
                </a:effectLst>
              </a:rPr>
              <a:t>Милица Јаковљевић ,Мир-Јам</a:t>
            </a:r>
            <a:endParaRPr lang="en-US" dirty="0">
              <a:solidFill>
                <a:schemeClr val="bg1"/>
              </a:solidFill>
              <a:effectLst>
                <a:outerShdw blurRad="38100" dist="38100" dir="2700000" algn="tl">
                  <a:srgbClr val="000000">
                    <a:alpha val="43137"/>
                  </a:srgbClr>
                </a:outerShdw>
              </a:effectLst>
            </a:endParaRPr>
          </a:p>
        </p:txBody>
      </p:sp>
      <p:pic>
        <p:nvPicPr>
          <p:cNvPr id="87046" name="Picture 6" descr="http://www.poezijasustine.rs/_/rsrc/1370536287266/desanka-maksimovic/desanka.jpg?height=200&amp;width=125"/>
          <p:cNvPicPr>
            <a:picLocks noChangeAspect="1" noChangeArrowheads="1"/>
          </p:cNvPicPr>
          <p:nvPr/>
        </p:nvPicPr>
        <p:blipFill>
          <a:blip r:embed="rId4" cstate="print"/>
          <a:srcRect/>
          <a:stretch>
            <a:fillRect/>
          </a:stretch>
        </p:blipFill>
        <p:spPr bwMode="auto">
          <a:xfrm>
            <a:off x="6629400" y="228600"/>
            <a:ext cx="1981200" cy="2743200"/>
          </a:xfrm>
          <a:prstGeom prst="rect">
            <a:avLst/>
          </a:prstGeom>
          <a:noFill/>
        </p:spPr>
      </p:pic>
      <p:sp>
        <p:nvSpPr>
          <p:cNvPr id="7" name="TextBox 6"/>
          <p:cNvSpPr txBox="1"/>
          <p:nvPr/>
        </p:nvSpPr>
        <p:spPr>
          <a:xfrm>
            <a:off x="2743200" y="4876800"/>
            <a:ext cx="2362200" cy="1200329"/>
          </a:xfrm>
          <a:prstGeom prst="rect">
            <a:avLst/>
          </a:prstGeom>
          <a:solidFill>
            <a:srgbClr val="FFC000"/>
          </a:solidFill>
        </p:spPr>
        <p:txBody>
          <a:bodyPr wrap="square" rtlCol="0">
            <a:spAutoFit/>
          </a:bodyPr>
          <a:lstStyle/>
          <a:p>
            <a:pPr algn="ctr"/>
            <a:r>
              <a:rPr lang="ru-RU" b="1" dirty="0" smtClean="0">
                <a:effectLst>
                  <a:outerShdw blurRad="38100" dist="38100" dir="2700000" algn="tl">
                    <a:srgbClr val="000000">
                      <a:alpha val="43137"/>
                    </a:srgbClr>
                  </a:outerShdw>
                </a:effectLst>
              </a:rPr>
              <a:t>Станислав Винавер је био српски песник, и преводилац јеврејског порекла</a:t>
            </a:r>
            <a:endParaRPr lang="en-US" b="1" dirty="0">
              <a:effectLst>
                <a:outerShdw blurRad="38100" dist="38100" dir="2700000" algn="tl">
                  <a:srgbClr val="000000">
                    <a:alpha val="43137"/>
                  </a:srgbClr>
                </a:outerShdw>
              </a:effectLst>
            </a:endParaRPr>
          </a:p>
        </p:txBody>
      </p:sp>
      <p:pic>
        <p:nvPicPr>
          <p:cNvPr id="87050" name="Picture 10" descr="http://riznicasrpska.net/fotografije/Pisci/Stanislav_Vinaver_(1891-1955).jpg"/>
          <p:cNvPicPr>
            <a:picLocks noChangeAspect="1" noChangeArrowheads="1"/>
          </p:cNvPicPr>
          <p:nvPr/>
        </p:nvPicPr>
        <p:blipFill>
          <a:blip r:embed="rId5" cstate="print"/>
          <a:srcRect/>
          <a:stretch>
            <a:fillRect/>
          </a:stretch>
        </p:blipFill>
        <p:spPr bwMode="auto">
          <a:xfrm>
            <a:off x="228600" y="4267200"/>
            <a:ext cx="2381250" cy="2590799"/>
          </a:xfrm>
          <a:prstGeom prst="rect">
            <a:avLst/>
          </a:prstGeom>
          <a:noFill/>
        </p:spPr>
      </p:pic>
      <p:pic>
        <p:nvPicPr>
          <p:cNvPr id="87052" name="Picture 12" descr="Milena Pavlović Barili: Autoportret sa velom"/>
          <p:cNvPicPr>
            <a:picLocks noChangeAspect="1" noChangeArrowheads="1"/>
          </p:cNvPicPr>
          <p:nvPr/>
        </p:nvPicPr>
        <p:blipFill>
          <a:blip r:embed="rId6" cstate="print"/>
          <a:srcRect/>
          <a:stretch>
            <a:fillRect/>
          </a:stretch>
        </p:blipFill>
        <p:spPr bwMode="auto">
          <a:xfrm>
            <a:off x="6553200" y="3276600"/>
            <a:ext cx="2133600" cy="2590800"/>
          </a:xfrm>
          <a:prstGeom prst="rect">
            <a:avLst/>
          </a:prstGeom>
          <a:noFill/>
        </p:spPr>
      </p:pic>
      <p:sp>
        <p:nvSpPr>
          <p:cNvPr id="10" name="TextBox 9"/>
          <p:cNvSpPr txBox="1"/>
          <p:nvPr/>
        </p:nvSpPr>
        <p:spPr>
          <a:xfrm>
            <a:off x="6553200" y="5867400"/>
            <a:ext cx="2133600" cy="830997"/>
          </a:xfrm>
          <a:prstGeom prst="rect">
            <a:avLst/>
          </a:prstGeom>
          <a:noFill/>
        </p:spPr>
        <p:txBody>
          <a:bodyPr wrap="square" rtlCol="0">
            <a:spAutoFit/>
          </a:bodyPr>
          <a:lstStyle/>
          <a:p>
            <a:r>
              <a:rPr lang="sr-Latn-CS" sz="1600" b="1" dirty="0" smtClean="0"/>
              <a:t>Милена Павловић Барили : Аутопортрет са велом</a:t>
            </a:r>
            <a:endParaRPr lang="en-US" sz="16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6553200" cy="584775"/>
          </a:xfrm>
          <a:prstGeom prst="rect">
            <a:avLst/>
          </a:prstGeom>
          <a:solidFill>
            <a:schemeClr val="accent6"/>
          </a:solidFill>
        </p:spPr>
        <p:txBody>
          <a:bodyPr wrap="square" lIns="91440" tIns="45720" rIns="91440" bIns="45720">
            <a:spAutoFit/>
          </a:bodyPr>
          <a:lstStyle/>
          <a:p>
            <a:pPr algn="ctr"/>
            <a:r>
              <a:rPr lang="sr-Cyrl-RS" sz="3200" dirty="0" smtClean="0">
                <a:effectLst>
                  <a:outerShdw blurRad="38100" dist="38100" dir="2700000" algn="tl">
                    <a:srgbClr val="000000">
                      <a:alpha val="43137"/>
                    </a:srgbClr>
                  </a:outerShdw>
                </a:effectLst>
              </a:rPr>
              <a:t>Слике </a:t>
            </a:r>
            <a:r>
              <a:rPr lang="sr-Latn-CS" sz="3200" dirty="0" smtClean="0">
                <a:effectLst>
                  <a:outerShdw blurRad="38100" dist="38100" dir="2700000" algn="tl">
                    <a:srgbClr val="000000">
                      <a:alpha val="43137"/>
                    </a:srgbClr>
                  </a:outerShdw>
                </a:effectLst>
              </a:rPr>
              <a:t>Милен</a:t>
            </a:r>
            <a:r>
              <a:rPr lang="sr-Cyrl-RS" sz="3200" dirty="0" smtClean="0">
                <a:effectLst>
                  <a:outerShdw blurRad="38100" dist="38100" dir="2700000" algn="tl">
                    <a:srgbClr val="000000">
                      <a:alpha val="43137"/>
                    </a:srgbClr>
                  </a:outerShdw>
                </a:effectLst>
              </a:rPr>
              <a:t>е</a:t>
            </a:r>
            <a:r>
              <a:rPr lang="sr-Latn-CS" sz="3200" dirty="0" smtClean="0">
                <a:effectLst>
                  <a:outerShdw blurRad="38100" dist="38100" dir="2700000" algn="tl">
                    <a:srgbClr val="000000">
                      <a:alpha val="43137"/>
                    </a:srgbClr>
                  </a:outerShdw>
                </a:effectLst>
              </a:rPr>
              <a:t> Павловић Барили </a:t>
            </a:r>
            <a:endPar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38100" dist="38100" dir="2700000" algn="tl">
                  <a:srgbClr val="000000">
                    <a:alpha val="43137"/>
                  </a:srgbClr>
                </a:outerShdw>
              </a:effectLst>
            </a:endParaRPr>
          </a:p>
        </p:txBody>
      </p:sp>
      <p:pic>
        <p:nvPicPr>
          <p:cNvPr id="1026" name="Picture 2" descr="http://www.seecult.org/userfiles/image/Fotke_txt/barili-prvi-osmeh-1929.jpg"/>
          <p:cNvPicPr>
            <a:picLocks noChangeAspect="1" noChangeArrowheads="1"/>
          </p:cNvPicPr>
          <p:nvPr/>
        </p:nvPicPr>
        <p:blipFill>
          <a:blip r:embed="rId2" cstate="print"/>
          <a:srcRect/>
          <a:stretch>
            <a:fillRect/>
          </a:stretch>
        </p:blipFill>
        <p:spPr bwMode="auto">
          <a:xfrm>
            <a:off x="304800" y="1219200"/>
            <a:ext cx="3810000" cy="4924425"/>
          </a:xfrm>
          <a:prstGeom prst="rect">
            <a:avLst/>
          </a:prstGeom>
          <a:noFill/>
        </p:spPr>
      </p:pic>
      <p:sp>
        <p:nvSpPr>
          <p:cNvPr id="4" name="TextBox 3"/>
          <p:cNvSpPr txBox="1"/>
          <p:nvPr/>
        </p:nvSpPr>
        <p:spPr>
          <a:xfrm>
            <a:off x="228600" y="6096000"/>
            <a:ext cx="3657600" cy="369332"/>
          </a:xfrm>
          <a:prstGeom prst="rect">
            <a:avLst/>
          </a:prstGeom>
          <a:noFill/>
        </p:spPr>
        <p:txBody>
          <a:bodyPr wrap="square" rtlCol="0">
            <a:spAutoFit/>
          </a:bodyPr>
          <a:lstStyle/>
          <a:p>
            <a:pPr algn="ctr"/>
            <a:r>
              <a:rPr lang="sr-Cyrl-RS" b="1" dirty="0" smtClean="0">
                <a:solidFill>
                  <a:schemeClr val="bg1"/>
                </a:solidFill>
              </a:rPr>
              <a:t>,,Први осмех” </a:t>
            </a:r>
            <a:endParaRPr lang="en-US" b="1" dirty="0">
              <a:solidFill>
                <a:schemeClr val="bg1"/>
              </a:solidFill>
            </a:endParaRPr>
          </a:p>
        </p:txBody>
      </p:sp>
      <p:pic>
        <p:nvPicPr>
          <p:cNvPr id="1028" name="Picture 4" descr="http://www.sremskenovine.co.rs/wp-content/uploads/2015/11/milena-pavlovic-barili.png"/>
          <p:cNvPicPr>
            <a:picLocks noChangeAspect="1" noChangeArrowheads="1"/>
          </p:cNvPicPr>
          <p:nvPr/>
        </p:nvPicPr>
        <p:blipFill>
          <a:blip r:embed="rId3" cstate="print"/>
          <a:srcRect/>
          <a:stretch>
            <a:fillRect/>
          </a:stretch>
        </p:blipFill>
        <p:spPr bwMode="auto">
          <a:xfrm>
            <a:off x="4419600" y="1219200"/>
            <a:ext cx="4495800" cy="54387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2431435"/>
          </a:xfrm>
          <a:prstGeom prst="rect">
            <a:avLst/>
          </a:prstGeom>
          <a:noFill/>
        </p:spPr>
        <p:txBody>
          <a:bodyPr wrap="square" rtlCol="0">
            <a:spAutoFit/>
          </a:bodyPr>
          <a:lstStyle/>
          <a:p>
            <a:r>
              <a:rPr lang="ru-RU" sz="2000" b="1" dirty="0" smtClean="0">
                <a:solidFill>
                  <a:schemeClr val="bg1"/>
                </a:solidFill>
                <a:effectLst>
                  <a:outerShdw blurRad="38100" dist="38100" dir="2700000" algn="tl">
                    <a:srgbClr val="000000">
                      <a:alpha val="43137"/>
                    </a:srgbClr>
                  </a:outerShdw>
                </a:effectLst>
              </a:rPr>
              <a:t>Химна Краљевине Срба, Хрвата и Словенаца, касније Краљевине Југославије је била састављена од три песме</a:t>
            </a:r>
            <a:r>
              <a:rPr lang="ru-RU" sz="2000" b="1" dirty="0" smtClean="0"/>
              <a:t>: </a:t>
            </a:r>
            <a:r>
              <a:rPr lang="ru-RU" sz="2000" b="1" i="1" dirty="0" smtClean="0">
                <a:solidFill>
                  <a:schemeClr val="bg1"/>
                </a:solidFill>
                <a:effectLst>
                  <a:outerShdw blurRad="38100" dist="38100" dir="2700000" algn="tl">
                    <a:srgbClr val="000000">
                      <a:alpha val="43137"/>
                    </a:srgbClr>
                  </a:outerShdw>
                </a:effectLst>
              </a:rPr>
              <a:t>Боже правде </a:t>
            </a:r>
            <a:r>
              <a:rPr lang="ru-RU" sz="2000" dirty="0" smtClean="0"/>
              <a:t> , химна </a:t>
            </a:r>
            <a:r>
              <a:rPr lang="ru-RU" sz="2000" dirty="0" smtClean="0">
                <a:hlinkClick r:id="rId2" tooltip="Србија"/>
              </a:rPr>
              <a:t>Србије</a:t>
            </a:r>
            <a:r>
              <a:rPr lang="ru-RU" sz="2000" dirty="0" smtClean="0"/>
              <a:t> </a:t>
            </a:r>
            <a:r>
              <a:rPr lang="sr-Latn-RS" sz="2000" dirty="0" smtClean="0"/>
              <a:t>, </a:t>
            </a:r>
            <a:r>
              <a:rPr lang="ru-RU" sz="2000" b="1" i="1" dirty="0" smtClean="0">
                <a:solidFill>
                  <a:schemeClr val="bg1"/>
                </a:solidFill>
                <a:effectLst>
                  <a:outerShdw blurRad="38100" dist="38100" dir="2700000" algn="tl">
                    <a:srgbClr val="000000">
                      <a:alpha val="43137"/>
                    </a:srgbClr>
                  </a:outerShdw>
                </a:effectLst>
              </a:rPr>
              <a:t>Лијепа наша домовино </a:t>
            </a:r>
            <a:r>
              <a:rPr lang="ru-RU" sz="2000" dirty="0" smtClean="0"/>
              <a:t> , химна </a:t>
            </a:r>
            <a:r>
              <a:rPr lang="ru-RU" sz="2000" dirty="0" smtClean="0">
                <a:hlinkClick r:id="rId3" tooltip="Хрватска"/>
              </a:rPr>
              <a:t>Хрватске</a:t>
            </a:r>
            <a:r>
              <a:rPr lang="ru-RU" sz="2000" dirty="0" smtClean="0"/>
              <a:t> и </a:t>
            </a:r>
            <a:r>
              <a:rPr lang="ru-RU" sz="2000" b="1" dirty="0" smtClean="0">
                <a:solidFill>
                  <a:schemeClr val="bg1"/>
                </a:solidFill>
                <a:effectLst>
                  <a:outerShdw blurRad="38100" dist="38100" dir="2700000" algn="tl">
                    <a:srgbClr val="000000">
                      <a:alpha val="43137"/>
                    </a:srgbClr>
                  </a:outerShdw>
                </a:effectLst>
              </a:rPr>
              <a:t>Напреј застава славе </a:t>
            </a:r>
            <a:r>
              <a:rPr lang="ru-RU" sz="2000" dirty="0" smtClean="0"/>
              <a:t> која је некада била химна </a:t>
            </a:r>
            <a:r>
              <a:rPr lang="ru-RU" sz="2000" dirty="0" smtClean="0">
                <a:hlinkClick r:id="rId4" tooltip="Словенија"/>
              </a:rPr>
              <a:t>Словеније</a:t>
            </a:r>
            <a:r>
              <a:rPr lang="sr-Latn-RS" sz="2000" dirty="0" smtClean="0"/>
              <a:t>.</a:t>
            </a:r>
            <a:endParaRPr lang="ru-RU" sz="2000" dirty="0" smtClean="0"/>
          </a:p>
          <a:p>
            <a:r>
              <a:rPr lang="ru-RU" dirty="0" smtClean="0"/>
              <a:t>Химна је сачињена од 4 строфе, од којих су прва и четврта узете из песме </a:t>
            </a:r>
            <a:r>
              <a:rPr lang="ru-RU" i="1" dirty="0" smtClean="0"/>
              <a:t>Боже правде</a:t>
            </a:r>
            <a:r>
              <a:rPr lang="ru-RU" dirty="0" smtClean="0"/>
              <a:t>, друга из песме </a:t>
            </a:r>
            <a:r>
              <a:rPr lang="ru-RU" i="1" dirty="0" smtClean="0"/>
              <a:t>Лијепа наша домовино</a:t>
            </a:r>
            <a:r>
              <a:rPr lang="ru-RU" dirty="0" smtClean="0"/>
              <a:t>, а трећа из песме </a:t>
            </a:r>
            <a:r>
              <a:rPr lang="ru-RU" i="1" dirty="0" smtClean="0"/>
              <a:t>Напреј застава славе</a:t>
            </a:r>
            <a:r>
              <a:rPr lang="ru-RU" dirty="0" smtClean="0"/>
              <a:t>. У неким приликама интониране су све три свечане песме у целости, а понекад и по две строфе од сваке песме.</a:t>
            </a:r>
          </a:p>
        </p:txBody>
      </p:sp>
      <p:sp>
        <p:nvSpPr>
          <p:cNvPr id="3" name="TextBox 2"/>
          <p:cNvSpPr txBox="1"/>
          <p:nvPr/>
        </p:nvSpPr>
        <p:spPr>
          <a:xfrm>
            <a:off x="3657600" y="2667000"/>
            <a:ext cx="3657600" cy="461665"/>
          </a:xfrm>
          <a:prstGeom prst="rect">
            <a:avLst/>
          </a:prstGeom>
          <a:noFill/>
        </p:spPr>
        <p:txBody>
          <a:bodyPr wrap="square" rtlCol="0">
            <a:spAutoFit/>
          </a:bodyPr>
          <a:lstStyle/>
          <a:p>
            <a:r>
              <a:rPr lang="sr-Cyrl-CS" sz="2400" b="1" dirty="0" smtClean="0">
                <a:solidFill>
                  <a:schemeClr val="bg1"/>
                </a:solidFill>
                <a:effectLst>
                  <a:outerShdw blurRad="38100" dist="38100" dir="2700000" algn="tl">
                    <a:srgbClr val="000000">
                      <a:alpha val="43137"/>
                    </a:srgbClr>
                  </a:outerShdw>
                </a:effectLst>
              </a:rPr>
              <a:t>Текст</a:t>
            </a:r>
            <a:r>
              <a:rPr lang="sr-Latn-RS" sz="2400" b="1" dirty="0" smtClean="0">
                <a:solidFill>
                  <a:schemeClr val="bg1"/>
                </a:solidFill>
                <a:effectLst>
                  <a:outerShdw blurRad="38100" dist="38100" dir="2700000" algn="tl">
                    <a:srgbClr val="000000">
                      <a:alpha val="43137"/>
                    </a:srgbClr>
                  </a:outerShdw>
                </a:effectLst>
              </a:rPr>
              <a:t> </a:t>
            </a:r>
            <a:r>
              <a:rPr lang="sr-Cyrl-RS" sz="2400" b="1" dirty="0" smtClean="0">
                <a:solidFill>
                  <a:schemeClr val="bg1"/>
                </a:solidFill>
                <a:effectLst>
                  <a:outerShdw blurRad="38100" dist="38100" dir="2700000" algn="tl">
                    <a:srgbClr val="000000">
                      <a:alpha val="43137"/>
                    </a:srgbClr>
                  </a:outerShdw>
                </a:effectLst>
              </a:rPr>
              <a:t>химне</a:t>
            </a:r>
            <a:r>
              <a:rPr lang="sr-Latn-RS" sz="2400" b="1" dirty="0" smtClean="0">
                <a:solidFill>
                  <a:schemeClr val="bg1"/>
                </a:solidFill>
                <a:effectLst>
                  <a:outerShdw blurRad="38100" dist="38100" dir="2700000" algn="tl">
                    <a:srgbClr val="000000">
                      <a:alpha val="43137"/>
                    </a:srgbClr>
                  </a:outerShdw>
                </a:effectLst>
              </a:rPr>
              <a:t>:</a:t>
            </a:r>
            <a:endParaRPr lang="sr-Cyrl-CS" sz="2400" b="1" dirty="0" smtClean="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3200400"/>
            <a:ext cx="3429000" cy="1200329"/>
          </a:xfrm>
          <a:prstGeom prst="rect">
            <a:avLst/>
          </a:prstGeom>
          <a:noFill/>
        </p:spPr>
        <p:txBody>
          <a:bodyPr wrap="square" rtlCol="0">
            <a:spAutoFit/>
          </a:bodyPr>
          <a:lstStyle/>
          <a:p>
            <a:r>
              <a:rPr lang="ru-RU" dirty="0" smtClean="0"/>
              <a:t>Боже правде, ти што спасе,</a:t>
            </a:r>
            <a:br>
              <a:rPr lang="ru-RU" dirty="0" smtClean="0"/>
            </a:br>
            <a:r>
              <a:rPr lang="ru-RU" dirty="0" smtClean="0"/>
              <a:t>од пропасти до сад нас!</a:t>
            </a:r>
            <a:br>
              <a:rPr lang="ru-RU" dirty="0" smtClean="0"/>
            </a:br>
            <a:r>
              <a:rPr lang="ru-RU" dirty="0" smtClean="0"/>
              <a:t>Чуј и од сад наше гласе</a:t>
            </a:r>
            <a:br>
              <a:rPr lang="ru-RU" dirty="0" smtClean="0"/>
            </a:br>
            <a:r>
              <a:rPr lang="ru-RU" dirty="0" smtClean="0"/>
              <a:t>и одсад нам буди спас!</a:t>
            </a:r>
            <a:endParaRPr lang="en-US" dirty="0"/>
          </a:p>
        </p:txBody>
      </p:sp>
      <p:sp>
        <p:nvSpPr>
          <p:cNvPr id="5" name="TextBox 4"/>
          <p:cNvSpPr txBox="1"/>
          <p:nvPr/>
        </p:nvSpPr>
        <p:spPr>
          <a:xfrm>
            <a:off x="0" y="5029200"/>
            <a:ext cx="2819400" cy="1200329"/>
          </a:xfrm>
          <a:prstGeom prst="rect">
            <a:avLst/>
          </a:prstGeom>
          <a:noFill/>
        </p:spPr>
        <p:txBody>
          <a:bodyPr wrap="square" rtlCol="0">
            <a:spAutoFit/>
          </a:bodyPr>
          <a:lstStyle/>
          <a:p>
            <a:r>
              <a:rPr lang="sr-Latn-CS" dirty="0" smtClean="0"/>
              <a:t>Лијепа наша домовино , Ој јуначка земљо мила , Старе славе дједовино , Да би вазда сретна била !</a:t>
            </a:r>
            <a:endParaRPr lang="en-US" dirty="0"/>
          </a:p>
        </p:txBody>
      </p:sp>
      <p:sp>
        <p:nvSpPr>
          <p:cNvPr id="6" name="TextBox 5"/>
          <p:cNvSpPr txBox="1"/>
          <p:nvPr/>
        </p:nvSpPr>
        <p:spPr>
          <a:xfrm>
            <a:off x="3200400" y="3276600"/>
            <a:ext cx="2667000" cy="1200329"/>
          </a:xfrm>
          <a:prstGeom prst="rect">
            <a:avLst/>
          </a:prstGeom>
          <a:noFill/>
        </p:spPr>
        <p:txBody>
          <a:bodyPr wrap="square" rtlCol="0">
            <a:spAutoFit/>
          </a:bodyPr>
          <a:lstStyle/>
          <a:p>
            <a:r>
              <a:rPr lang="sr-Latn-CS" dirty="0" smtClean="0"/>
              <a:t>Напреј застава славе , на бој јунашка кри , за благор очетњаве нај пушка говори !</a:t>
            </a:r>
            <a:endParaRPr lang="en-US" dirty="0"/>
          </a:p>
        </p:txBody>
      </p:sp>
      <p:sp>
        <p:nvSpPr>
          <p:cNvPr id="9" name="TextBox 8"/>
          <p:cNvSpPr txBox="1"/>
          <p:nvPr/>
        </p:nvSpPr>
        <p:spPr>
          <a:xfrm>
            <a:off x="3048000" y="4876800"/>
            <a:ext cx="3810000" cy="1477328"/>
          </a:xfrm>
          <a:prstGeom prst="rect">
            <a:avLst/>
          </a:prstGeom>
          <a:noFill/>
        </p:spPr>
        <p:txBody>
          <a:bodyPr wrap="square" rtlCol="0">
            <a:spAutoFit/>
          </a:bodyPr>
          <a:lstStyle/>
          <a:p>
            <a:r>
              <a:rPr lang="ru-RU" dirty="0" smtClean="0"/>
              <a:t>Боже спаси, Боже храни,</a:t>
            </a:r>
            <a:br>
              <a:rPr lang="ru-RU" dirty="0" smtClean="0"/>
            </a:br>
            <a:r>
              <a:rPr lang="ru-RU" dirty="0" smtClean="0"/>
              <a:t>нашег Краља и наш род!</a:t>
            </a:r>
            <a:br>
              <a:rPr lang="ru-RU" dirty="0" smtClean="0"/>
            </a:br>
            <a:r>
              <a:rPr lang="ru-RU" dirty="0" smtClean="0"/>
              <a:t>Краља Петра, Боже храни, </a:t>
            </a:r>
          </a:p>
          <a:p>
            <a:r>
              <a:rPr lang="ru-RU" dirty="0" smtClean="0"/>
              <a:t>(Краљ' Ал'ксандра, Боже, храни,)</a:t>
            </a:r>
            <a:br>
              <a:rPr lang="ru-RU" dirty="0" smtClean="0"/>
            </a:br>
            <a:r>
              <a:rPr lang="ru-RU" dirty="0" smtClean="0"/>
              <a:t>моли ти се сав наш род!</a:t>
            </a:r>
            <a:endParaRPr lang="en-US" dirty="0"/>
          </a:p>
        </p:txBody>
      </p:sp>
      <p:sp>
        <p:nvSpPr>
          <p:cNvPr id="10" name="TextBox 9"/>
          <p:cNvSpPr txBox="1"/>
          <p:nvPr/>
        </p:nvSpPr>
        <p:spPr>
          <a:xfrm>
            <a:off x="6553200" y="3352800"/>
            <a:ext cx="2362200" cy="3139321"/>
          </a:xfrm>
          <a:prstGeom prst="rect">
            <a:avLst/>
          </a:prstGeom>
          <a:solidFill>
            <a:srgbClr val="FFFF00"/>
          </a:solidFill>
        </p:spPr>
        <p:txBody>
          <a:bodyPr wrap="square" rtlCol="0">
            <a:spAutoFit/>
          </a:bodyPr>
          <a:lstStyle/>
          <a:p>
            <a:r>
              <a:rPr lang="sr-Cyrl-CS" dirty="0" smtClean="0"/>
              <a:t>Држава: </a:t>
            </a:r>
            <a:r>
              <a:rPr lang="sr-Cyrl-CS" dirty="0" smtClean="0">
                <a:hlinkClick r:id="rId5" tooltip="Краљевина Југославија"/>
              </a:rPr>
              <a:t>Краљевина Југославија</a:t>
            </a:r>
            <a:endParaRPr lang="sr-Cyrl-CS" dirty="0" smtClean="0"/>
          </a:p>
          <a:p>
            <a:r>
              <a:rPr lang="sr-Cyrl-CS" dirty="0" smtClean="0"/>
              <a:t>Језик:</a:t>
            </a:r>
            <a:r>
              <a:rPr lang="sr-Cyrl-CS" dirty="0" smtClean="0">
                <a:hlinkClick r:id="rId6" tooltip="Српскохрватски језик"/>
              </a:rPr>
              <a:t>српскохрватски</a:t>
            </a:r>
            <a:r>
              <a:rPr lang="sr-Cyrl-CS" dirty="0" smtClean="0"/>
              <a:t> и </a:t>
            </a:r>
            <a:r>
              <a:rPr lang="sr-Cyrl-CS" dirty="0" smtClean="0">
                <a:hlinkClick r:id="rId7" tooltip="Словеначки језик"/>
              </a:rPr>
              <a:t>словеначки</a:t>
            </a:r>
            <a:endParaRPr lang="sr-Cyrl-CS" dirty="0" smtClean="0"/>
          </a:p>
          <a:p>
            <a:r>
              <a:rPr lang="sr-Cyrl-CS" dirty="0" smtClean="0"/>
              <a:t>Текстописац:</a:t>
            </a:r>
            <a:r>
              <a:rPr lang="sr-Cyrl-CS" dirty="0" smtClean="0">
                <a:hlinkClick r:id="rId8" tooltip="Јован Ђорђевић (књижевник)"/>
              </a:rPr>
              <a:t>Јован Ђорђевић</a:t>
            </a:r>
            <a:r>
              <a:rPr lang="sr-Cyrl-CS" dirty="0" smtClean="0"/>
              <a:t/>
            </a:r>
            <a:br>
              <a:rPr lang="sr-Cyrl-CS" dirty="0" smtClean="0"/>
            </a:br>
            <a:r>
              <a:rPr lang="sr-Cyrl-CS" u="sng" dirty="0" smtClean="0">
                <a:hlinkClick r:id="rId9" tooltip="Антун Михановић"/>
              </a:rPr>
              <a:t>Антун Михановић</a:t>
            </a:r>
            <a:r>
              <a:rPr lang="sr-Cyrl-CS" dirty="0" smtClean="0"/>
              <a:t/>
            </a:r>
            <a:br>
              <a:rPr lang="sr-Cyrl-CS" dirty="0" smtClean="0"/>
            </a:br>
            <a:r>
              <a:rPr lang="sr-Cyrl-CS" dirty="0" smtClean="0">
                <a:hlinkClick r:id="rId10" tooltip="Симон Јенко (страница не постоји)"/>
              </a:rPr>
              <a:t>Симон Јенко</a:t>
            </a:r>
            <a:endParaRPr lang="sr-Cyrl-CS" dirty="0" smtClean="0"/>
          </a:p>
          <a:p>
            <a:r>
              <a:rPr lang="sr-Cyrl-CS" dirty="0" smtClean="0"/>
              <a:t>Композитор:</a:t>
            </a:r>
          </a:p>
          <a:p>
            <a:r>
              <a:rPr lang="sr-Cyrl-CS" dirty="0" smtClean="0">
                <a:hlinkClick r:id="rId11" tooltip="Даворин Јенко"/>
              </a:rPr>
              <a:t>Даворин Јенко</a:t>
            </a:r>
            <a:r>
              <a:rPr lang="sr-Cyrl-CS" dirty="0" smtClean="0"/>
              <a:t/>
            </a:r>
            <a:br>
              <a:rPr lang="sr-Cyrl-CS" dirty="0" smtClean="0"/>
            </a:br>
            <a:r>
              <a:rPr lang="sr-Cyrl-CS" dirty="0" smtClean="0">
                <a:hlinkClick r:id="rId12" tooltip="Јосиф Руњанин"/>
              </a:rPr>
              <a:t>Јосиф Руњанин</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8" name="Picture 4" descr="https://upload.wikimedia.org/wikipedia/sr/e/eb/%D0%A1%D0%B0%D0%B2%D0%B0_%D0%A8%D1%83%D0%BC%D0%B0%D0%BD%D0%BE%D0%B2%D0%B8%D1%9B.jpg"/>
          <p:cNvPicPr>
            <a:picLocks noChangeAspect="1" noChangeArrowheads="1"/>
          </p:cNvPicPr>
          <p:nvPr/>
        </p:nvPicPr>
        <p:blipFill>
          <a:blip r:embed="rId2" cstate="print"/>
          <a:srcRect/>
          <a:stretch>
            <a:fillRect/>
          </a:stretch>
        </p:blipFill>
        <p:spPr bwMode="auto">
          <a:xfrm>
            <a:off x="6934200" y="304800"/>
            <a:ext cx="1847850" cy="2390775"/>
          </a:xfrm>
          <a:prstGeom prst="rect">
            <a:avLst/>
          </a:prstGeom>
          <a:noFill/>
        </p:spPr>
      </p:pic>
      <p:sp>
        <p:nvSpPr>
          <p:cNvPr id="4" name="TextBox 3"/>
          <p:cNvSpPr txBox="1"/>
          <p:nvPr/>
        </p:nvSpPr>
        <p:spPr>
          <a:xfrm>
            <a:off x="0" y="381000"/>
            <a:ext cx="3657600" cy="400110"/>
          </a:xfrm>
          <a:prstGeom prst="rect">
            <a:avLst/>
          </a:prstGeom>
          <a:solidFill>
            <a:srgbClr val="FFC000"/>
          </a:solidFill>
        </p:spPr>
        <p:txBody>
          <a:bodyPr wrap="square" rtlCol="0">
            <a:spAutoFit/>
          </a:bodyPr>
          <a:lstStyle/>
          <a:p>
            <a:pPr algn="ctr"/>
            <a:r>
              <a:rPr lang="sr-Cyrl-CS" sz="2000" b="1" dirty="0" smtClean="0">
                <a:effectLst>
                  <a:outerShdw blurRad="38100" dist="38100" dir="2700000" algn="tl">
                    <a:srgbClr val="000000">
                      <a:alpha val="43137"/>
                    </a:srgbClr>
                  </a:outerShdw>
                </a:effectLst>
              </a:rPr>
              <a:t>Сава Шумановић,сликар </a:t>
            </a:r>
            <a:endParaRPr lang="en-US" sz="2000" b="1" dirty="0">
              <a:effectLst>
                <a:outerShdw blurRad="38100" dist="38100" dir="2700000" algn="tl">
                  <a:srgbClr val="000000">
                    <a:alpha val="43137"/>
                  </a:srgbClr>
                </a:outerShdw>
              </a:effectLst>
            </a:endParaRPr>
          </a:p>
        </p:txBody>
      </p:sp>
      <p:pic>
        <p:nvPicPr>
          <p:cNvPr id="88070" name="Picture 6" descr="http://savasumanovic.com/wp-content/uploads/2013/10/290-257x350.jpg"/>
          <p:cNvPicPr>
            <a:picLocks noChangeAspect="1" noChangeArrowheads="1"/>
          </p:cNvPicPr>
          <p:nvPr/>
        </p:nvPicPr>
        <p:blipFill>
          <a:blip r:embed="rId3" cstate="print"/>
          <a:srcRect/>
          <a:stretch>
            <a:fillRect/>
          </a:stretch>
        </p:blipFill>
        <p:spPr bwMode="auto">
          <a:xfrm>
            <a:off x="304800" y="1905000"/>
            <a:ext cx="2447925" cy="3333750"/>
          </a:xfrm>
          <a:prstGeom prst="rect">
            <a:avLst/>
          </a:prstGeom>
          <a:noFill/>
        </p:spPr>
      </p:pic>
      <p:sp>
        <p:nvSpPr>
          <p:cNvPr id="6" name="TextBox 5"/>
          <p:cNvSpPr txBox="1"/>
          <p:nvPr/>
        </p:nvSpPr>
        <p:spPr>
          <a:xfrm>
            <a:off x="304800" y="5257800"/>
            <a:ext cx="2286000" cy="369332"/>
          </a:xfrm>
          <a:prstGeom prst="rect">
            <a:avLst/>
          </a:prstGeom>
          <a:noFill/>
        </p:spPr>
        <p:txBody>
          <a:bodyPr wrap="square" rtlCol="0">
            <a:spAutoFit/>
          </a:bodyPr>
          <a:lstStyle/>
          <a:p>
            <a:r>
              <a:rPr lang="sr-Cyrl-CS" b="1" dirty="0" smtClean="0">
                <a:effectLst>
                  <a:outerShdw blurRad="38100" dist="38100" dir="2700000" algn="tl">
                    <a:srgbClr val="000000">
                      <a:alpha val="43137"/>
                    </a:srgbClr>
                  </a:outerShdw>
                </a:effectLst>
              </a:rPr>
              <a:t>,,Липова алеја”</a:t>
            </a:r>
            <a:endParaRPr lang="en-US" b="1" dirty="0">
              <a:effectLst>
                <a:outerShdw blurRad="38100" dist="38100" dir="2700000" algn="tl">
                  <a:srgbClr val="000000">
                    <a:alpha val="43137"/>
                  </a:srgbClr>
                </a:outerShdw>
              </a:effectLst>
            </a:endParaRPr>
          </a:p>
        </p:txBody>
      </p:sp>
      <p:pic>
        <p:nvPicPr>
          <p:cNvPr id="88072" name="Picture 8" descr="http://www.designed.rs/files/news/medium/sava-324-260-sredjeno.jpg?1337789836"/>
          <p:cNvPicPr>
            <a:picLocks noChangeAspect="1" noChangeArrowheads="1"/>
          </p:cNvPicPr>
          <p:nvPr/>
        </p:nvPicPr>
        <p:blipFill>
          <a:blip r:embed="rId4" cstate="print"/>
          <a:srcRect/>
          <a:stretch>
            <a:fillRect/>
          </a:stretch>
        </p:blipFill>
        <p:spPr bwMode="auto">
          <a:xfrm>
            <a:off x="3429000" y="381000"/>
            <a:ext cx="3086100" cy="2476501"/>
          </a:xfrm>
          <a:prstGeom prst="rect">
            <a:avLst/>
          </a:prstGeom>
          <a:noFill/>
        </p:spPr>
      </p:pic>
      <p:pic>
        <p:nvPicPr>
          <p:cNvPr id="88076" name="Picture 12" descr="http://www.sidskiportal.net/savasumanovic/images/phocagallery/pejzazi/thumbs/phoca_thumb_l_picture-203.jpg"/>
          <p:cNvPicPr>
            <a:picLocks noChangeAspect="1" noChangeArrowheads="1"/>
          </p:cNvPicPr>
          <p:nvPr/>
        </p:nvPicPr>
        <p:blipFill>
          <a:blip r:embed="rId5" cstate="print"/>
          <a:srcRect/>
          <a:stretch>
            <a:fillRect/>
          </a:stretch>
        </p:blipFill>
        <p:spPr bwMode="auto">
          <a:xfrm>
            <a:off x="3124200" y="3048000"/>
            <a:ext cx="6019800" cy="3810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2057399"/>
            <a:ext cx="5486400" cy="1754326"/>
          </a:xfrm>
          <a:prstGeom prst="rect">
            <a:avLst/>
          </a:prstGeom>
          <a:noFill/>
        </p:spPr>
        <p:txBody>
          <a:bodyPr wrap="square" lIns="91440" tIns="45720" rIns="91440" bIns="45720">
            <a:spAutoFit/>
          </a:bodyPr>
          <a:lstStyle/>
          <a:p>
            <a:pPr algn="ctr"/>
            <a:r>
              <a:rPr lang="sr-Cyrl-RS" sz="5400" b="1" dirty="0" smtClean="0">
                <a:ln w="18415" cmpd="sng">
                  <a:solidFill>
                    <a:srgbClr val="FFFFFF"/>
                  </a:solidFill>
                  <a:prstDash val="solid"/>
                </a:ln>
                <a:solidFill>
                  <a:srgbClr val="FFFFFF"/>
                </a:solidFill>
                <a:effectLst>
                  <a:outerShdw blurRad="38100" dist="38100" dir="2700000" algn="tl">
                    <a:srgbClr val="000000">
                      <a:alpha val="43137"/>
                    </a:srgbClr>
                  </a:outerShdw>
                </a:effectLst>
              </a:rPr>
              <a:t>Хвала на пажњи! </a:t>
            </a:r>
          </a:p>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C:\Users\User\Desktop\Fejs\reading smiley_gif.jpg"/>
          <p:cNvPicPr>
            <a:picLocks noChangeAspect="1" noChangeArrowheads="1"/>
          </p:cNvPicPr>
          <p:nvPr/>
        </p:nvPicPr>
        <p:blipFill>
          <a:blip r:embed="rId3" cstate="print"/>
          <a:srcRect/>
          <a:stretch>
            <a:fillRect/>
          </a:stretch>
        </p:blipFill>
        <p:spPr bwMode="auto">
          <a:xfrm>
            <a:off x="3657600" y="3657600"/>
            <a:ext cx="1866900" cy="1543050"/>
          </a:xfrm>
          <a:prstGeom prst="rect">
            <a:avLst/>
          </a:prstGeom>
          <a:noFill/>
        </p:spPr>
      </p:pic>
    </p:spTree>
  </p:cSld>
  <p:clrMapOvr>
    <a:masterClrMapping/>
  </p:clrMapOvr>
  <p:transition>
    <p:newsflash/>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33" presetClass="emph" presetSubtype="0" fill="remove" nodeType="withEffect">
                                  <p:stCondLst>
                                    <p:cond delay="0"/>
                                  </p:stCondLst>
                                  <p:childTnLst>
                                    <p:animClr clrSpc="rgb">
                                      <p:cBhvr override="childStyle">
                                        <p:cTn id="11" dur="1500" accel="50000" autoRev="1" fill="hold" tmFilter="0, 0; .33333, 1; 1, 1">
                                          <p:stCondLst>
                                            <p:cond delay="0"/>
                                          </p:stCondLst>
                                        </p:cTn>
                                        <p:tgtEl>
                                          <p:spTgt spid="2">
                                            <p:txEl>
                                              <p:pRg st="0" end="0"/>
                                            </p:txEl>
                                          </p:spTgt>
                                        </p:tgtEl>
                                        <p:attrNameLst>
                                          <p:attrName>style.color</p:attrName>
                                        </p:attrNameLst>
                                      </p:cBhvr>
                                      <p:to>
                                        <a:schemeClr val="accent2"/>
                                      </p:to>
                                    </p:animClr>
                                    <p:animClr clrSpc="rgb">
                                      <p:cBhvr>
                                        <p:cTn id="12" dur="1500" accel="50000" autoRev="1" fill="hold" tmFilter="0, 0; .33333, 1; 1, 1">
                                          <p:stCondLst>
                                            <p:cond delay="0"/>
                                          </p:stCondLst>
                                        </p:cTn>
                                        <p:tgtEl>
                                          <p:spTgt spid="2">
                                            <p:txEl>
                                              <p:pRg st="0" end="0"/>
                                            </p:txEl>
                                          </p:spTgt>
                                        </p:tgtEl>
                                        <p:attrNameLst>
                                          <p:attrName>fillcolor</p:attrName>
                                        </p:attrNameLst>
                                      </p:cBhvr>
                                      <p:to>
                                        <a:schemeClr val="accent2"/>
                                      </p:to>
                                    </p:animClr>
                                    <p:set>
                                      <p:cBhvr>
                                        <p:cTn id="13" dur="3000" fill="hold"/>
                                        <p:tgtEl>
                                          <p:spTgt spid="2">
                                            <p:txEl>
                                              <p:pRg st="0" end="0"/>
                                            </p:txEl>
                                          </p:spTgt>
                                        </p:tgtEl>
                                        <p:attrNameLst>
                                          <p:attrName>fill.type</p:attrName>
                                        </p:attrNameLst>
                                      </p:cBhvr>
                                      <p:to>
                                        <p:strVal val="solid"/>
                                      </p:to>
                                    </p:set>
                                    <p:set>
                                      <p:cBhvr>
                                        <p:cTn id="14" dur="3000" fill="hold"/>
                                        <p:tgtEl>
                                          <p:spTgt spid="2">
                                            <p:txEl>
                                              <p:pRg st="0" end="0"/>
                                            </p:txEl>
                                          </p:spTgt>
                                        </p:tgtEl>
                                        <p:attrNameLst>
                                          <p:attrName>fill.on</p:attrName>
                                        </p:attrNameLst>
                                      </p:cBhvr>
                                      <p:to>
                                        <p:strVal val="true"/>
                                      </p:to>
                                    </p:set>
                                    <p:animScale>
                                      <p:cBhvr>
                                        <p:cTn id="15" dur="1500" accel="50000" autoRev="1" fill="hold" tmFilter="0, 0; .33333, 1; 1, 1">
                                          <p:stCondLst>
                                            <p:cond delay="0"/>
                                          </p:stCondLst>
                                        </p:cTn>
                                        <p:tgtEl>
                                          <p:spTgt spid="2">
                                            <p:txEl>
                                              <p:pRg st="0" end="0"/>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sr-Latn-CS" dirty="0" smtClean="0">
              <a:solidFill>
                <a:schemeClr val="tx1"/>
              </a:solidFill>
            </a:endParaRPr>
          </a:p>
        </p:txBody>
      </p:sp>
      <p:sp>
        <p:nvSpPr>
          <p:cNvPr id="10243" name="Content Placeholder 2"/>
          <p:cNvSpPr>
            <a:spLocks noGrp="1"/>
          </p:cNvSpPr>
          <p:nvPr>
            <p:ph idx="1"/>
          </p:nvPr>
        </p:nvSpPr>
        <p:spPr>
          <a:xfrm>
            <a:off x="762000" y="1295400"/>
            <a:ext cx="7626350" cy="5062538"/>
          </a:xfrm>
        </p:spPr>
        <p:txBody>
          <a:bodyPr>
            <a:normAutofit fontScale="92500" lnSpcReduction="20000"/>
          </a:bodyPr>
          <a:lstStyle/>
          <a:p>
            <a:pPr>
              <a:buNone/>
            </a:pPr>
            <a:r>
              <a:rPr lang="sr-Cyrl-CS" sz="1600" b="1" dirty="0" smtClean="0"/>
              <a:t> </a:t>
            </a:r>
            <a:endParaRPr lang="sr-Latn-CS" sz="1600" dirty="0" smtClean="0"/>
          </a:p>
          <a:p>
            <a:r>
              <a:rPr lang="sr-Cyrl-CS" sz="2200" b="1" dirty="0" smtClean="0">
                <a:solidFill>
                  <a:schemeClr val="tx1"/>
                </a:solidFill>
              </a:rPr>
              <a:t>Конференција у Верс</a:t>
            </a:r>
            <a:r>
              <a:rPr lang="sr-Latn-CS" sz="2200" b="1" dirty="0" smtClean="0">
                <a:solidFill>
                  <a:schemeClr val="tx1"/>
                </a:solidFill>
              </a:rPr>
              <a:t>a</a:t>
            </a:r>
            <a:r>
              <a:rPr lang="sr-Cyrl-CS" sz="2200" b="1" dirty="0" smtClean="0">
                <a:solidFill>
                  <a:schemeClr val="tx1"/>
                </a:solidFill>
              </a:rPr>
              <a:t>ју није у потпуности решила питање граница у целини.</a:t>
            </a:r>
            <a:endParaRPr lang="sr-Latn-CS" sz="2200" dirty="0" smtClean="0">
              <a:solidFill>
                <a:schemeClr val="tx1"/>
              </a:solidFill>
            </a:endParaRPr>
          </a:p>
          <a:p>
            <a:r>
              <a:rPr lang="sr-Cyrl-CS" sz="2200" b="1" dirty="0" smtClean="0">
                <a:solidFill>
                  <a:schemeClr val="tx1"/>
                </a:solidFill>
              </a:rPr>
              <a:t>Нерешено питање са свим суседима изузев Грчке.</a:t>
            </a:r>
            <a:endParaRPr lang="sr-Latn-CS" sz="2200" b="1" dirty="0" smtClean="0">
              <a:solidFill>
                <a:schemeClr val="tx1"/>
              </a:solidFill>
            </a:endParaRPr>
          </a:p>
          <a:p>
            <a:endParaRPr lang="sr-Latn-CS" sz="2200" dirty="0" smtClean="0">
              <a:solidFill>
                <a:schemeClr val="tx1"/>
              </a:solidFill>
            </a:endParaRPr>
          </a:p>
          <a:p>
            <a:r>
              <a:rPr lang="sr-Cyrl-CS" sz="2200" b="1" dirty="0" smtClean="0">
                <a:solidFill>
                  <a:schemeClr val="tx1"/>
                </a:solidFill>
              </a:rPr>
              <a:t>Границе према Бугарској </a:t>
            </a:r>
            <a:r>
              <a:rPr lang="sr-Cyrl-CS" sz="2200" dirty="0" smtClean="0">
                <a:solidFill>
                  <a:schemeClr val="tx1"/>
                </a:solidFill>
              </a:rPr>
              <a:t>промењене су у корист</a:t>
            </a:r>
            <a:r>
              <a:rPr lang="sr-Cyrl-CS" sz="2200" b="1" dirty="0" smtClean="0">
                <a:solidFill>
                  <a:schemeClr val="tx1"/>
                </a:solidFill>
              </a:rPr>
              <a:t> Краљевине СХС(</a:t>
            </a:r>
            <a:r>
              <a:rPr lang="sr-Cyrl-CS" sz="2200" dirty="0" smtClean="0">
                <a:solidFill>
                  <a:schemeClr val="tx1"/>
                </a:solidFill>
              </a:rPr>
              <a:t>Припајањем </a:t>
            </a:r>
            <a:r>
              <a:rPr lang="sr-Cyrl-CS" sz="2200" b="1" dirty="0" smtClean="0">
                <a:solidFill>
                  <a:schemeClr val="tx1"/>
                </a:solidFill>
              </a:rPr>
              <a:t>Цариброда </a:t>
            </a:r>
            <a:r>
              <a:rPr lang="sr-Cyrl-CS" sz="2200" dirty="0" smtClean="0">
                <a:solidFill>
                  <a:schemeClr val="tx1"/>
                </a:solidFill>
              </a:rPr>
              <a:t>(данашњег Димитровграда)</a:t>
            </a:r>
            <a:r>
              <a:rPr lang="sr-Cyrl-CS" sz="2200" b="1" dirty="0" smtClean="0">
                <a:solidFill>
                  <a:schemeClr val="tx1"/>
                </a:solidFill>
              </a:rPr>
              <a:t> Босилеграда, Струмице и </a:t>
            </a:r>
            <a:r>
              <a:rPr lang="sr-Cyrl-CS" sz="2200" dirty="0" smtClean="0">
                <a:solidFill>
                  <a:schemeClr val="tx1"/>
                </a:solidFill>
              </a:rPr>
              <a:t>исправком</a:t>
            </a:r>
            <a:r>
              <a:rPr lang="sr-Cyrl-CS" sz="2200" b="1" dirty="0" smtClean="0">
                <a:solidFill>
                  <a:schemeClr val="tx1"/>
                </a:solidFill>
              </a:rPr>
              <a:t> на Тимоку.</a:t>
            </a:r>
            <a:endParaRPr lang="sr-Latn-CS" sz="2200" b="1" dirty="0" smtClean="0">
              <a:solidFill>
                <a:schemeClr val="tx1"/>
              </a:solidFill>
            </a:endParaRPr>
          </a:p>
          <a:p>
            <a:endParaRPr lang="sr-Latn-CS" sz="2200" dirty="0" smtClean="0">
              <a:solidFill>
                <a:schemeClr val="tx1"/>
              </a:solidFill>
            </a:endParaRPr>
          </a:p>
          <a:p>
            <a:r>
              <a:rPr lang="sr-Cyrl-CS" sz="2200" b="1" dirty="0" smtClean="0">
                <a:solidFill>
                  <a:schemeClr val="tx1"/>
                </a:solidFill>
              </a:rPr>
              <a:t>Разграничење у Банату тек веридбом Краља Александра и румунске принцезе Марије 1922.године.</a:t>
            </a:r>
            <a:endParaRPr lang="sr-Latn-CS" sz="2200" dirty="0" smtClean="0">
              <a:solidFill>
                <a:schemeClr val="tx1"/>
              </a:solidFill>
            </a:endParaRPr>
          </a:p>
          <a:p>
            <a:r>
              <a:rPr lang="sr-Cyrl-CS" sz="2200" dirty="0" smtClean="0">
                <a:solidFill>
                  <a:schemeClr val="tx1"/>
                </a:solidFill>
              </a:rPr>
              <a:t>Границе са</a:t>
            </a:r>
            <a:r>
              <a:rPr lang="sr-Cyrl-CS" sz="2200" b="1" dirty="0" smtClean="0">
                <a:solidFill>
                  <a:schemeClr val="tx1"/>
                </a:solidFill>
              </a:rPr>
              <a:t> Мађарском </a:t>
            </a:r>
            <a:r>
              <a:rPr lang="sr-Cyrl-CS" sz="2200" dirty="0" smtClean="0">
                <a:solidFill>
                  <a:schemeClr val="tx1"/>
                </a:solidFill>
              </a:rPr>
              <a:t>регулисане </a:t>
            </a:r>
            <a:r>
              <a:rPr lang="sr-Cyrl-CS" sz="2200" b="1" dirty="0" smtClean="0">
                <a:solidFill>
                  <a:schemeClr val="tx1"/>
                </a:solidFill>
              </a:rPr>
              <a:t>1921.године.</a:t>
            </a:r>
            <a:endParaRPr lang="sr-Latn-CS" sz="2200" b="1" dirty="0" smtClean="0">
              <a:solidFill>
                <a:schemeClr val="tx1"/>
              </a:solidFill>
            </a:endParaRPr>
          </a:p>
          <a:p>
            <a:endParaRPr lang="sr-Latn-CS" sz="2200" dirty="0" smtClean="0">
              <a:solidFill>
                <a:schemeClr val="tx1"/>
              </a:solidFill>
            </a:endParaRPr>
          </a:p>
          <a:p>
            <a:r>
              <a:rPr lang="sr-Cyrl-CS" sz="2200" dirty="0" smtClean="0">
                <a:solidFill>
                  <a:schemeClr val="tx1"/>
                </a:solidFill>
              </a:rPr>
              <a:t>Са</a:t>
            </a:r>
            <a:r>
              <a:rPr lang="sr-Cyrl-CS" sz="2200" b="1" dirty="0" smtClean="0">
                <a:solidFill>
                  <a:schemeClr val="tx1"/>
                </a:solidFill>
              </a:rPr>
              <a:t> Аустријом плебисцитом у Корушкој.</a:t>
            </a:r>
            <a:endParaRPr lang="sr-Latn-CS" sz="2200" b="1" dirty="0" smtClean="0">
              <a:solidFill>
                <a:schemeClr val="tx1"/>
              </a:solidFill>
            </a:endParaRPr>
          </a:p>
          <a:p>
            <a:endParaRPr lang="sr-Latn-CS" sz="2200" dirty="0" smtClean="0">
              <a:solidFill>
                <a:schemeClr val="tx1"/>
              </a:solidFill>
            </a:endParaRPr>
          </a:p>
          <a:p>
            <a:r>
              <a:rPr lang="sr-Cyrl-CS" sz="2200" b="1" dirty="0" smtClean="0">
                <a:solidFill>
                  <a:schemeClr val="tx1"/>
                </a:solidFill>
              </a:rPr>
              <a:t>Рапалским уговором регулисана граница са Италијом.</a:t>
            </a:r>
            <a:endParaRPr lang="sr-Latn-CS" sz="2200" dirty="0" smtClean="0">
              <a:solidFill>
                <a:schemeClr val="tx1"/>
              </a:solidFill>
            </a:endParaRPr>
          </a:p>
          <a:p>
            <a:pPr>
              <a:buNone/>
            </a:pPr>
            <a:r>
              <a:rPr lang="sr-Cyrl-CS" sz="2200" b="1" dirty="0" smtClean="0">
                <a:solidFill>
                  <a:schemeClr val="tx1"/>
                </a:solidFill>
              </a:rPr>
              <a:t> </a:t>
            </a:r>
            <a:endParaRPr lang="sr-Latn-CS" sz="2200" dirty="0" smtClean="0">
              <a:solidFill>
                <a:schemeClr val="tx1"/>
              </a:solidFill>
            </a:endParaRPr>
          </a:p>
          <a:p>
            <a:endParaRPr lang="sr-Latn-CS" sz="1600" dirty="0" smtClean="0"/>
          </a:p>
        </p:txBody>
      </p:sp>
      <p:sp>
        <p:nvSpPr>
          <p:cNvPr id="4" name="TextBox 3"/>
          <p:cNvSpPr txBox="1"/>
          <p:nvPr/>
        </p:nvSpPr>
        <p:spPr>
          <a:xfrm>
            <a:off x="1066800" y="685800"/>
            <a:ext cx="6934200" cy="523220"/>
          </a:xfrm>
          <a:prstGeom prst="rect">
            <a:avLst/>
          </a:prstGeom>
          <a:noFill/>
        </p:spPr>
        <p:txBody>
          <a:bodyPr wrap="square" rtlCol="0">
            <a:spAutoFit/>
          </a:bodyPr>
          <a:lstStyle/>
          <a:p>
            <a:pPr algn="ctr"/>
            <a:r>
              <a:rPr lang="sr-Cyrl-CS" sz="2800" b="1" dirty="0" smtClean="0"/>
              <a:t>Мировни уговори </a:t>
            </a:r>
            <a:endParaRPr lang="en-US" sz="2800" dirty="0"/>
          </a:p>
        </p:txBody>
      </p:sp>
    </p:spTree>
  </p:cSld>
  <p:clrMapOvr>
    <a:masterClrMapping/>
  </p:clrMapOvr>
  <p:transition spd="med">
    <p:strips dir="rd"/>
    <p:sndAc>
      <p:stSnd>
        <p:snd r:embed="rId3"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444" y="304800"/>
            <a:ext cx="2385556" cy="1066800"/>
          </a:xfrm>
          <a:solidFill>
            <a:srgbClr val="00B0F0"/>
          </a:solidFill>
        </p:spPr>
        <p:style>
          <a:lnRef idx="3">
            <a:schemeClr val="lt1"/>
          </a:lnRef>
          <a:fillRef idx="1">
            <a:schemeClr val="accent1"/>
          </a:fillRef>
          <a:effectRef idx="1">
            <a:schemeClr val="accent1"/>
          </a:effectRef>
          <a:fontRef idx="minor">
            <a:schemeClr val="lt1"/>
          </a:fontRef>
        </p:style>
        <p:txBody>
          <a:bodyPr>
            <a:noAutofit/>
          </a:bodyPr>
          <a:lstStyle/>
          <a:p>
            <a:r>
              <a:rPr lang="sr-Cyrl-CS" sz="2000" b="1" dirty="0" smtClean="0">
                <a:solidFill>
                  <a:srgbClr val="FFFF00"/>
                </a:solidFill>
              </a:rPr>
              <a:t>Краљ Петар Карађорђевић</a:t>
            </a:r>
          </a:p>
          <a:p>
            <a:r>
              <a:rPr lang="sr-Cyrl-CS" sz="2000" b="1" dirty="0" smtClean="0">
                <a:solidFill>
                  <a:schemeClr val="tx1"/>
                </a:solidFill>
              </a:rPr>
              <a:t>(1903</a:t>
            </a:r>
            <a:r>
              <a:rPr lang="sr-Latn-RS" sz="2000" b="1" dirty="0" smtClean="0">
                <a:solidFill>
                  <a:schemeClr val="tx1"/>
                </a:solidFill>
              </a:rPr>
              <a:t>-</a:t>
            </a:r>
            <a:r>
              <a:rPr lang="sr-Cyrl-CS" sz="2000" b="1" dirty="0" smtClean="0">
                <a:solidFill>
                  <a:schemeClr val="tx1"/>
                </a:solidFill>
              </a:rPr>
              <a:t>1921)</a:t>
            </a:r>
            <a:endParaRPr lang="en-US" sz="2000" b="1" dirty="0">
              <a:solidFill>
                <a:schemeClr val="tx1"/>
              </a:solidFill>
            </a:endParaRPr>
          </a:p>
        </p:txBody>
      </p:sp>
      <p:sp>
        <p:nvSpPr>
          <p:cNvPr id="4" name="Text Placeholder 3"/>
          <p:cNvSpPr>
            <a:spLocks noGrp="1"/>
          </p:cNvSpPr>
          <p:nvPr>
            <p:ph type="body" sz="half" idx="3"/>
          </p:nvPr>
        </p:nvSpPr>
        <p:spPr>
          <a:xfrm>
            <a:off x="4645025" y="666750"/>
            <a:ext cx="4292241" cy="1085850"/>
          </a:xfrm>
          <a:solidFill>
            <a:srgbClr val="00B0F0"/>
          </a:solidFill>
        </p:spPr>
        <p:style>
          <a:lnRef idx="3">
            <a:schemeClr val="lt1"/>
          </a:lnRef>
          <a:fillRef idx="1">
            <a:schemeClr val="accent1"/>
          </a:fillRef>
          <a:effectRef idx="1">
            <a:schemeClr val="accent1"/>
          </a:effectRef>
          <a:fontRef idx="minor">
            <a:schemeClr val="lt1"/>
          </a:fontRef>
        </p:style>
        <p:txBody>
          <a:bodyPr>
            <a:normAutofit/>
          </a:bodyPr>
          <a:lstStyle/>
          <a:p>
            <a:r>
              <a:rPr lang="sr-Latn-RS" dirty="0" smtClean="0">
                <a:solidFill>
                  <a:srgbClr val="FFFF00"/>
                </a:solidFill>
              </a:rPr>
              <a:t>   </a:t>
            </a:r>
            <a:r>
              <a:rPr lang="sr-Cyrl-CS" sz="2000" dirty="0" smtClean="0">
                <a:solidFill>
                  <a:srgbClr val="FFFF00"/>
                </a:solidFill>
              </a:rPr>
              <a:t>Александар </a:t>
            </a:r>
            <a:r>
              <a:rPr lang="sr-Latn-RS" sz="2000" dirty="0" smtClean="0">
                <a:solidFill>
                  <a:srgbClr val="FFFF00"/>
                </a:solidFill>
              </a:rPr>
              <a:t>     </a:t>
            </a:r>
            <a:r>
              <a:rPr lang="sr-Cyrl-CS" sz="2000" dirty="0" smtClean="0">
                <a:solidFill>
                  <a:srgbClr val="FFFF00"/>
                </a:solidFill>
              </a:rPr>
              <a:t>Карађорђевић</a:t>
            </a:r>
            <a:endParaRPr lang="en-US" sz="2000" dirty="0">
              <a:solidFill>
                <a:srgbClr val="FFFF00"/>
              </a:solidFill>
            </a:endParaRPr>
          </a:p>
        </p:txBody>
      </p:sp>
      <p:pic>
        <p:nvPicPr>
          <p:cNvPr id="7" name="Content Placeholder 6" descr="images.jpg"/>
          <p:cNvPicPr>
            <a:picLocks noGrp="1" noChangeAspect="1"/>
          </p:cNvPicPr>
          <p:nvPr>
            <p:ph sz="quarter" idx="2"/>
          </p:nvPr>
        </p:nvPicPr>
        <p:blipFill>
          <a:blip r:embed="rId3" cstate="print"/>
          <a:stretch>
            <a:fillRect/>
          </a:stretch>
        </p:blipFill>
        <p:spPr>
          <a:xfrm>
            <a:off x="838200" y="2057400"/>
            <a:ext cx="2255044" cy="3200399"/>
          </a:xfrm>
        </p:spPr>
      </p:pic>
      <p:pic>
        <p:nvPicPr>
          <p:cNvPr id="8" name="Content Placeholder 7" descr="kralj aleksandar u fullu.jpg"/>
          <p:cNvPicPr>
            <a:picLocks noGrp="1" noChangeAspect="1"/>
          </p:cNvPicPr>
          <p:nvPr>
            <p:ph sz="quarter" idx="4"/>
          </p:nvPr>
        </p:nvPicPr>
        <p:blipFill>
          <a:blip r:embed="rId4" cstate="print"/>
          <a:stretch>
            <a:fillRect/>
          </a:stretch>
        </p:blipFill>
        <p:spPr>
          <a:xfrm>
            <a:off x="5486400" y="2286000"/>
            <a:ext cx="2286000" cy="3962400"/>
          </a:xfrm>
        </p:spPr>
      </p:pic>
      <p:sp>
        <p:nvSpPr>
          <p:cNvPr id="6" name="TextBox 5"/>
          <p:cNvSpPr txBox="1"/>
          <p:nvPr/>
        </p:nvSpPr>
        <p:spPr>
          <a:xfrm>
            <a:off x="1295400" y="3200400"/>
            <a:ext cx="6019800" cy="584775"/>
          </a:xfrm>
          <a:prstGeom prst="rect">
            <a:avLst/>
          </a:prstGeom>
          <a:noFill/>
        </p:spPr>
        <p:txBody>
          <a:bodyPr wrap="square" rtlCol="0">
            <a:spAutoFit/>
          </a:bodyPr>
          <a:lstStyle/>
          <a:p>
            <a:pPr algn="ctr"/>
            <a:r>
              <a:rPr lang="sr-Cyrl-RS" sz="3200" b="1" dirty="0" smtClean="0">
                <a:solidFill>
                  <a:srgbClr val="FFFF00"/>
                </a:solidFill>
                <a:effectLst>
                  <a:outerShdw blurRad="38100" dist="38100" dir="2700000" algn="tl">
                    <a:srgbClr val="000000">
                      <a:alpha val="43137"/>
                    </a:srgbClr>
                  </a:outerShdw>
                </a:effectLst>
              </a:rPr>
              <a:t>Владари</a:t>
            </a:r>
            <a:endParaRPr lang="en-US" sz="3200" b="1"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5029200" y="1295400"/>
            <a:ext cx="2133600" cy="369332"/>
          </a:xfrm>
          <a:prstGeom prst="rect">
            <a:avLst/>
          </a:prstGeom>
          <a:noFill/>
        </p:spPr>
        <p:txBody>
          <a:bodyPr wrap="square" rtlCol="0">
            <a:spAutoFit/>
          </a:bodyPr>
          <a:lstStyle/>
          <a:p>
            <a:r>
              <a:rPr lang="sr-Latn-RS" b="1" dirty="0" smtClean="0">
                <a:solidFill>
                  <a:srgbClr val="FFFF00"/>
                </a:solidFill>
              </a:rPr>
              <a:t>         </a:t>
            </a:r>
            <a:r>
              <a:rPr lang="sr-Cyrl-RS" b="1" dirty="0" smtClean="0">
                <a:solidFill>
                  <a:srgbClr val="FFFF00"/>
                </a:solidFill>
              </a:rPr>
              <a:t>(1922-1934)</a:t>
            </a:r>
            <a:endParaRPr lang="en-US" b="1" dirty="0">
              <a:solidFill>
                <a:srgbClr val="FFFF00"/>
              </a:solidFill>
            </a:endParaRPr>
          </a:p>
        </p:txBody>
      </p:sp>
    </p:spTree>
  </p:cSld>
  <p:clrMapOvr>
    <a:masterClrMapping/>
  </p:clrMapOvr>
  <p:transition spd="med">
    <p:wheel/>
    <p:sndAc>
      <p:stSnd>
        <p:snd r:embed="rId2" name="las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may contain: 6 people"/>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5|1.7|2.2|1"/>
</p:tagLst>
</file>

<file path=ppt/tags/tag2.xml><?xml version="1.0" encoding="utf-8"?>
<p:tagLst xmlns:a="http://schemas.openxmlformats.org/drawingml/2006/main" xmlns:r="http://schemas.openxmlformats.org/officeDocument/2006/relationships" xmlns:p="http://schemas.openxmlformats.org/presentationml/2006/main">
  <p:tag name="TIMING" val="|8.5|1.7|2.2|1"/>
</p:tagLst>
</file>

<file path=ppt/tags/tag3.xml><?xml version="1.0" encoding="utf-8"?>
<p:tagLst xmlns:a="http://schemas.openxmlformats.org/drawingml/2006/main" xmlns:r="http://schemas.openxmlformats.org/officeDocument/2006/relationships" xmlns:p="http://schemas.openxmlformats.org/presentationml/2006/main">
  <p:tag name="TIMING" val="|8.5|1.7|2.2|1"/>
</p:tagLst>
</file>

<file path=ppt/tags/tag4.xml><?xml version="1.0" encoding="utf-8"?>
<p:tagLst xmlns:a="http://schemas.openxmlformats.org/drawingml/2006/main" xmlns:r="http://schemas.openxmlformats.org/officeDocument/2006/relationships" xmlns:p="http://schemas.openxmlformats.org/presentationml/2006/main">
  <p:tag name="TIMING" val="|8.5|1.7|2.2|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1934</TotalTime>
  <Words>2120</Words>
  <Application>Microsoft Office PowerPoint</Application>
  <PresentationFormat>On-screen Show (4:3)</PresentationFormat>
  <Paragraphs>360</Paragraphs>
  <Slides>61</Slides>
  <Notes>13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Trek</vt:lpstr>
      <vt:lpstr>      Краљевина СХС  1918 – 1929.</vt:lpstr>
      <vt:lpstr> 1 . 12. 1918. проглашење Краљевине СХС</vt:lpstr>
      <vt:lpstr> ГРАНИЦЕ КРАЉЕВИНЕ СХС </vt:lpstr>
      <vt:lpstr>Slide 4</vt:lpstr>
      <vt:lpstr>Slide 5</vt:lpstr>
      <vt:lpstr>Slide 6</vt:lpstr>
      <vt:lpstr>Slide 7</vt:lpstr>
      <vt:lpstr>Slide 8</vt:lpstr>
      <vt:lpstr>Slide 9</vt:lpstr>
      <vt:lpstr>Slide 10</vt:lpstr>
      <vt:lpstr>       Државноправни провизоријум </vt:lpstr>
      <vt:lpstr>   </vt:lpstr>
      <vt:lpstr>Демократска странка</vt:lpstr>
      <vt:lpstr>Slide 14</vt:lpstr>
      <vt:lpstr>Словенска људска странка</vt:lpstr>
      <vt:lpstr>Југословенско муслиманска организација</vt:lpstr>
      <vt:lpstr>        Комунистичка партија Југославије </vt:lpstr>
      <vt:lpstr>          </vt:lpstr>
      <vt:lpstr>Slide 19</vt:lpstr>
      <vt:lpstr>Српско-хрватски сукоб:  за и против  Устава (централизма) </vt:lpstr>
      <vt:lpstr>Slide 21</vt:lpstr>
      <vt:lpstr>Slide 22</vt:lpstr>
      <vt:lpstr>      Краљевина Jугославија 1929-1935.</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      Краљевина Jугославија 1935-1939.</vt:lpstr>
      <vt:lpstr>Slide 37</vt:lpstr>
      <vt:lpstr>Slide 38</vt:lpstr>
      <vt:lpstr>Slide 39</vt:lpstr>
      <vt:lpstr>Slide 40</vt:lpstr>
      <vt:lpstr>Slide 41</vt:lpstr>
      <vt:lpstr>      Краљевина Jугославија 1939-1941.</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281</cp:revision>
  <dcterms:created xsi:type="dcterms:W3CDTF">2006-08-16T00:00:00Z</dcterms:created>
  <dcterms:modified xsi:type="dcterms:W3CDTF">2018-02-19T17:46:22Z</dcterms:modified>
</cp:coreProperties>
</file>